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28" r:id="rId2"/>
    <p:sldId id="256" r:id="rId3"/>
    <p:sldId id="257" r:id="rId4"/>
    <p:sldId id="258" r:id="rId5"/>
    <p:sldId id="329" r:id="rId6"/>
    <p:sldId id="259" r:id="rId7"/>
    <p:sldId id="323" r:id="rId8"/>
    <p:sldId id="260" r:id="rId9"/>
    <p:sldId id="261" r:id="rId10"/>
    <p:sldId id="262" r:id="rId11"/>
    <p:sldId id="263" r:id="rId12"/>
    <p:sldId id="264" r:id="rId13"/>
    <p:sldId id="265" r:id="rId14"/>
    <p:sldId id="266" r:id="rId15"/>
    <p:sldId id="267" r:id="rId16"/>
    <p:sldId id="268" r:id="rId17"/>
    <p:sldId id="269" r:id="rId18"/>
    <p:sldId id="271" r:id="rId19"/>
    <p:sldId id="325" r:id="rId20"/>
    <p:sldId id="270" r:id="rId21"/>
    <p:sldId id="272" r:id="rId22"/>
    <p:sldId id="273" r:id="rId23"/>
    <p:sldId id="274" r:id="rId24"/>
    <p:sldId id="275" r:id="rId25"/>
    <p:sldId id="276" r:id="rId26"/>
    <p:sldId id="330" r:id="rId27"/>
    <p:sldId id="277" r:id="rId28"/>
    <p:sldId id="278" r:id="rId29"/>
    <p:sldId id="279" r:id="rId30"/>
    <p:sldId id="280" r:id="rId31"/>
    <p:sldId id="281" r:id="rId32"/>
    <p:sldId id="282" r:id="rId33"/>
    <p:sldId id="283" r:id="rId34"/>
    <p:sldId id="284" r:id="rId35"/>
    <p:sldId id="285" r:id="rId36"/>
    <p:sldId id="286" r:id="rId37"/>
    <p:sldId id="287" r:id="rId38"/>
    <p:sldId id="331" r:id="rId39"/>
    <p:sldId id="332" r:id="rId40"/>
    <p:sldId id="288" r:id="rId41"/>
    <p:sldId id="289" r:id="rId42"/>
    <p:sldId id="290" r:id="rId43"/>
    <p:sldId id="333" r:id="rId44"/>
    <p:sldId id="334" r:id="rId45"/>
    <p:sldId id="335" r:id="rId46"/>
    <p:sldId id="291" r:id="rId47"/>
    <p:sldId id="292" r:id="rId48"/>
    <p:sldId id="293" r:id="rId49"/>
    <p:sldId id="327" r:id="rId50"/>
    <p:sldId id="294" r:id="rId51"/>
    <p:sldId id="295" r:id="rId52"/>
    <p:sldId id="296" r:id="rId53"/>
    <p:sldId id="297" r:id="rId54"/>
    <p:sldId id="298" r:id="rId55"/>
    <p:sldId id="299" r:id="rId56"/>
    <p:sldId id="300" r:id="rId57"/>
    <p:sldId id="302" r:id="rId58"/>
    <p:sldId id="306" r:id="rId59"/>
    <p:sldId id="301" r:id="rId60"/>
    <p:sldId id="303" r:id="rId61"/>
    <p:sldId id="304" r:id="rId62"/>
    <p:sldId id="305"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iemer" initials="AS" lastIdx="1" clrIdx="0">
    <p:extLst>
      <p:ext uri="{19B8F6BF-5375-455C-9EA6-DF929625EA0E}">
        <p15:presenceInfo xmlns:p15="http://schemas.microsoft.com/office/powerpoint/2012/main" userId="489001bfb93f36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FFFFF"/>
    <a:srgbClr val="7030A0"/>
    <a:srgbClr val="FAFAFA"/>
    <a:srgbClr val="35CE20"/>
    <a:srgbClr val="645E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46" autoAdjust="0"/>
    <p:restoredTop sz="78596" autoAdjust="0"/>
  </p:normalViewPr>
  <p:slideViewPr>
    <p:cSldViewPr snapToGrid="0">
      <p:cViewPr>
        <p:scale>
          <a:sx n="75" d="100"/>
          <a:sy n="75" d="100"/>
        </p:scale>
        <p:origin x="1722" y="432"/>
      </p:cViewPr>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A97F8-B659-47CA-8766-3CBCF3366F26}" type="datetimeFigureOut">
              <a:rPr lang="en-US" smtClean="0"/>
              <a:t>11/13/2014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5458-952F-47C3-AE7C-D8BAFF9D5B95}" type="slidenum">
              <a:rPr lang="en-US" smtClean="0"/>
              <a:t>‹#›</a:t>
            </a:fld>
            <a:endParaRPr lang="en-US"/>
          </a:p>
        </p:txBody>
      </p:sp>
    </p:spTree>
    <p:extLst>
      <p:ext uri="{BB962C8B-B14F-4D97-AF65-F5344CB8AC3E}">
        <p14:creationId xmlns:p14="http://schemas.microsoft.com/office/powerpoint/2010/main" val="119180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I am an ASP Insider, Microsoft virtual technology </a:t>
            </a:r>
            <a:r>
              <a:rPr lang="en-US" dirty="0" smtClean="0"/>
              <a:t>specialist program, </a:t>
            </a:r>
            <a:r>
              <a:rPr lang="en-US" dirty="0" smtClean="0"/>
              <a:t>father of 6, and general jack of all trades – master of some!</a:t>
            </a:r>
          </a:p>
          <a:p>
            <a:r>
              <a:rPr lang="en-US" dirty="0" smtClean="0"/>
              <a:t>I enjoy all things </a:t>
            </a:r>
            <a:r>
              <a:rPr lang="en-US" dirty="0" err="1" smtClean="0"/>
              <a:t>texas</a:t>
            </a:r>
            <a:r>
              <a:rPr lang="en-US" dirty="0" smtClean="0"/>
              <a:t>, obstacle racing, </a:t>
            </a:r>
            <a:r>
              <a:rPr lang="en-US" dirty="0" err="1" smtClean="0"/>
              <a:t>cowboying</a:t>
            </a:r>
            <a:r>
              <a:rPr lang="en-US" dirty="0" smtClean="0"/>
              <a:t>, and playing with my six</a:t>
            </a:r>
            <a:r>
              <a:rPr lang="en-US" baseline="0" dirty="0" smtClean="0"/>
              <a:t>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405986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company’s have been in the business of owning </a:t>
            </a:r>
            <a:r>
              <a:rPr lang="en-US" dirty="0" smtClean="0"/>
              <a:t>the </a:t>
            </a:r>
            <a:r>
              <a:rPr lang="en-US" dirty="0" smtClean="0"/>
              <a:t>whole stack.  We often times like to think that as a shiny Beemer.  Its yours.  You created it.  It is meant</a:t>
            </a:r>
            <a:r>
              <a:rPr lang="en-US" baseline="0" dirty="0" smtClean="0"/>
              <a:t> to be awesome.  </a:t>
            </a:r>
            <a:r>
              <a:rPr lang="en-US" dirty="0" smtClean="0"/>
              <a:t>But let’s face it – running the whole show is hard</a:t>
            </a:r>
            <a:r>
              <a:rPr lang="en-US" dirty="0" smtClean="0"/>
              <a:t>!</a:t>
            </a:r>
          </a:p>
        </p:txBody>
      </p:sp>
      <p:sp>
        <p:nvSpPr>
          <p:cNvPr id="4" name="Slide Number Placeholder 3"/>
          <p:cNvSpPr>
            <a:spLocks noGrp="1"/>
          </p:cNvSpPr>
          <p:nvPr>
            <p:ph type="sldNum" sz="quarter" idx="10"/>
          </p:nvPr>
        </p:nvSpPr>
        <p:spPr/>
        <p:txBody>
          <a:bodyPr/>
          <a:lstStyle/>
          <a:p>
            <a:fld id="{DB66FDAA-CA34-4ED0-90C5-8EC79F50BD7A}" type="slidenum">
              <a:rPr lang="en-US" smtClean="0"/>
              <a:t>13</a:t>
            </a:fld>
            <a:endParaRPr lang="en-US"/>
          </a:p>
        </p:txBody>
      </p:sp>
    </p:spTree>
    <p:extLst>
      <p:ext uri="{BB962C8B-B14F-4D97-AF65-F5344CB8AC3E}">
        <p14:creationId xmlns:p14="http://schemas.microsoft.com/office/powerpoint/2010/main" val="76044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generally</a:t>
            </a:r>
            <a:r>
              <a:rPr lang="en-US" baseline="0" dirty="0" smtClean="0"/>
              <a:t>, even in some large company's I have been involved with, owning the whole stack doesn’t always turn out overly shiny or reliable.  And it can be quite painful to live with on a day to day basis</a:t>
            </a:r>
            <a:r>
              <a:rPr lang="en-US" baseline="0" dirty="0" smtClean="0"/>
              <a:t>.</a:t>
            </a:r>
          </a:p>
          <a:p>
            <a:r>
              <a:rPr lang="en-US" dirty="0" smtClean="0"/>
              <a:t>- pre provision for scale</a:t>
            </a:r>
          </a:p>
          <a:p>
            <a:pPr marL="0" indent="0">
              <a:buFontTx/>
              <a:buNone/>
            </a:pPr>
            <a:r>
              <a:rPr lang="en-US" dirty="0" smtClean="0"/>
              <a:t>- high</a:t>
            </a:r>
            <a:r>
              <a:rPr lang="en-US" baseline="0" dirty="0" smtClean="0"/>
              <a:t> availability is expensive</a:t>
            </a:r>
          </a:p>
          <a:p>
            <a:pPr marL="0" indent="0">
              <a:buFontTx/>
              <a:buNone/>
            </a:pPr>
            <a:r>
              <a:rPr lang="en-US" baseline="0" dirty="0" smtClean="0"/>
              <a:t>- Unplanned traffic causes outages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- 11 – 9’s of uptime is really hard</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14</a:t>
            </a:fld>
            <a:endParaRPr lang="en-US"/>
          </a:p>
        </p:txBody>
      </p:sp>
    </p:spTree>
    <p:extLst>
      <p:ext uri="{BB962C8B-B14F-4D97-AF65-F5344CB8AC3E}">
        <p14:creationId xmlns:p14="http://schemas.microsoft.com/office/powerpoint/2010/main" val="310002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company's</a:t>
            </a:r>
            <a:r>
              <a:rPr lang="en-US" baseline="0" dirty="0" smtClean="0"/>
              <a:t> to a more virtualized environment.  Where the hardware and the software concerns are somewhat separated.  If hardware goes down, the applications can shift off of a particular piece of hardware to somewhere new.  The headaches are of this nature are largely handled by the system – not Bob the IT guy.  But you still have to manage the database, security, your direct dependencies, etc.  And as it turns out those things are hard to get right too!</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15</a:t>
            </a:fld>
            <a:endParaRPr lang="en-US"/>
          </a:p>
        </p:txBody>
      </p:sp>
    </p:spTree>
    <p:extLst>
      <p:ext uri="{BB962C8B-B14F-4D97-AF65-F5344CB8AC3E}">
        <p14:creationId xmlns:p14="http://schemas.microsoft.com/office/powerpoint/2010/main" val="191074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eventually pushes companies towards</a:t>
            </a:r>
            <a:r>
              <a:rPr lang="en-US" baseline="0" dirty="0" smtClean="0"/>
              <a:t> the cloud where many of the hard things are taken care of for you.  </a:t>
            </a:r>
          </a:p>
          <a:p>
            <a:r>
              <a:rPr lang="en-US" baseline="0" dirty="0" smtClean="0"/>
              <a:t>Where you can deploy </a:t>
            </a:r>
            <a:r>
              <a:rPr lang="en-US" baseline="0" dirty="0" smtClean="0"/>
              <a:t>a website directly to a specific virtual </a:t>
            </a:r>
            <a:r>
              <a:rPr lang="en-US" baseline="0" dirty="0" smtClean="0"/>
              <a:t>ecosystem </a:t>
            </a:r>
            <a:r>
              <a:rPr lang="en-US" baseline="0" dirty="0" smtClean="0"/>
              <a:t>designed for a website on </a:t>
            </a:r>
            <a:r>
              <a:rPr lang="en-US" baseline="0" dirty="0" smtClean="0"/>
              <a:t>top of some hardware somewhere.</a:t>
            </a:r>
          </a:p>
          <a:p>
            <a:r>
              <a:rPr lang="en-US" baseline="0" dirty="0" smtClean="0"/>
              <a:t>The database, security, and other bits are hidden behind the scenes just enough that all you need to do is wire them in.</a:t>
            </a:r>
          </a:p>
          <a:p>
            <a:r>
              <a:rPr lang="en-US" baseline="0" dirty="0" smtClean="0"/>
              <a:t>This works for most.</a:t>
            </a:r>
          </a:p>
        </p:txBody>
      </p:sp>
      <p:sp>
        <p:nvSpPr>
          <p:cNvPr id="4" name="Slide Number Placeholder 3"/>
          <p:cNvSpPr>
            <a:spLocks noGrp="1"/>
          </p:cNvSpPr>
          <p:nvPr>
            <p:ph type="sldNum" sz="quarter" idx="10"/>
          </p:nvPr>
        </p:nvSpPr>
        <p:spPr/>
        <p:txBody>
          <a:bodyPr/>
          <a:lstStyle/>
          <a:p>
            <a:fld id="{DB66FDAA-CA34-4ED0-90C5-8EC79F50BD7A}" type="slidenum">
              <a:rPr lang="en-US" smtClean="0"/>
              <a:t>16</a:t>
            </a:fld>
            <a:endParaRPr lang="en-US"/>
          </a:p>
        </p:txBody>
      </p:sp>
    </p:spTree>
    <p:extLst>
      <p:ext uri="{BB962C8B-B14F-4D97-AF65-F5344CB8AC3E}">
        <p14:creationId xmlns:p14="http://schemas.microsoft.com/office/powerpoint/2010/main" val="196944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you could have the convenience of the Platform story in your own data center most of the time?  …and have the ability to push your application to the cloud only when you need to?  Effectively don’t throw away your investment in your local datacenter.  But also don’t lose the opportunity to burst into the cloud when you need more capacity?</a:t>
            </a:r>
            <a:endParaRPr lang="en-US" dirty="0" smtClean="0"/>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17</a:t>
            </a:fld>
            <a:endParaRPr lang="en-US"/>
          </a:p>
        </p:txBody>
      </p:sp>
    </p:spTree>
    <p:extLst>
      <p:ext uri="{BB962C8B-B14F-4D97-AF65-F5344CB8AC3E}">
        <p14:creationId xmlns:p14="http://schemas.microsoft.com/office/powerpoint/2010/main" val="322079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see where Amazon and Azure started.  The time may not be quite accurate but essentially – AWS has always had its eye on offering</a:t>
            </a:r>
            <a:r>
              <a:rPr lang="en-US" baseline="0" dirty="0" smtClean="0"/>
              <a:t> pluggable pieces at the infrastructure level.  Where as Azure has always focused on providing a pointed solution to a specific problem.  Collectively they can provide you with a similar outcome</a:t>
            </a:r>
            <a:r>
              <a:rPr lang="en-US" baseline="0" dirty="0" smtClean="0"/>
              <a:t>.</a:t>
            </a:r>
          </a:p>
          <a:p>
            <a:endParaRPr lang="en-US" baseline="0" dirty="0" smtClean="0"/>
          </a:p>
          <a:p>
            <a:r>
              <a:rPr lang="en-US" baseline="0" dirty="0" err="1" smtClean="0"/>
              <a:t>IaaS</a:t>
            </a:r>
            <a:r>
              <a:rPr lang="en-US" baseline="0" dirty="0" smtClean="0"/>
              <a:t> is a box of </a:t>
            </a:r>
            <a:r>
              <a:rPr lang="en-US" baseline="0" dirty="0" err="1" smtClean="0"/>
              <a:t>legos</a:t>
            </a:r>
            <a:r>
              <a:rPr lang="en-US" baseline="0" dirty="0" smtClean="0"/>
              <a:t> you have to assemble – more intensive to manage the bits</a:t>
            </a:r>
          </a:p>
          <a:p>
            <a:r>
              <a:rPr lang="en-US" baseline="0" dirty="0" err="1" smtClean="0"/>
              <a:t>Paas</a:t>
            </a:r>
            <a:r>
              <a:rPr lang="en-US" baseline="0" dirty="0" smtClean="0"/>
              <a:t> is a service that does something really well – less management / harder to assemble something custom</a:t>
            </a:r>
            <a:endParaRPr lang="en-US" baseline="0" dirty="0" smtClean="0"/>
          </a:p>
          <a:p>
            <a:endParaRPr lang="en-US" baseline="0" dirty="0" smtClean="0"/>
          </a:p>
          <a:p>
            <a:r>
              <a:rPr lang="en-US" baseline="0" dirty="0" smtClean="0"/>
              <a:t>Now they have both reached over the border into infrastructure and platform offerings.  However, their roots remain strong in both cases.  And their tooling remains aligned with this strategy.</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18</a:t>
            </a:fld>
            <a:endParaRPr lang="en-US"/>
          </a:p>
        </p:txBody>
      </p:sp>
    </p:spTree>
    <p:extLst>
      <p:ext uri="{BB962C8B-B14F-4D97-AF65-F5344CB8AC3E}">
        <p14:creationId xmlns:p14="http://schemas.microsoft.com/office/powerpoint/2010/main" val="3026126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 we will take a look at many of the options that each cloud offers.  And get</a:t>
            </a:r>
            <a:r>
              <a:rPr lang="en-US" baseline="0" dirty="0" smtClean="0"/>
              <a:t> you to a point where you have some idea of the bucket of </a:t>
            </a:r>
            <a:r>
              <a:rPr lang="en-US" baseline="0" dirty="0" err="1" smtClean="0"/>
              <a:t>lego’s</a:t>
            </a:r>
            <a:r>
              <a:rPr lang="en-US" baseline="0" dirty="0" smtClean="0"/>
              <a:t> that is offered by these two platforms.  You will see that in many cases their offerings overlap by about 70-80 percent.</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20</a:t>
            </a:fld>
            <a:endParaRPr lang="en-US"/>
          </a:p>
        </p:txBody>
      </p:sp>
    </p:spTree>
    <p:extLst>
      <p:ext uri="{BB962C8B-B14F-4D97-AF65-F5344CB8AC3E}">
        <p14:creationId xmlns:p14="http://schemas.microsoft.com/office/powerpoint/2010/main" val="3773179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a:t>
            </a:r>
            <a:r>
              <a:rPr lang="en-US" baseline="0" dirty="0" smtClean="0"/>
              <a:t> foundation of a cloud environment.  Compute.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21</a:t>
            </a:fld>
            <a:endParaRPr lang="en-US"/>
          </a:p>
        </p:txBody>
      </p:sp>
    </p:spTree>
    <p:extLst>
      <p:ext uri="{BB962C8B-B14F-4D97-AF65-F5344CB8AC3E}">
        <p14:creationId xmlns:p14="http://schemas.microsoft.com/office/powerpoint/2010/main" val="4211327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Foundational, computer in cloud, elastic scale, power,</a:t>
            </a:r>
            <a:r>
              <a:rPr lang="en-US" baseline="0" dirty="0" smtClean="0"/>
              <a:t> purpose</a:t>
            </a:r>
          </a:p>
          <a:p>
            <a:endParaRPr lang="en-US" baseline="0" dirty="0" smtClean="0"/>
          </a:p>
          <a:p>
            <a:r>
              <a:rPr lang="en-US" dirty="0" smtClean="0"/>
              <a:t>Compute covers the foundational building blocks of both cloud offerings.  Think – computer in the cloud.  But also think about how you might elastically scale that computer.  Also think about how much power do I need in the cloud. And think about the work that you are doing in the cloud.  All of these decisions</a:t>
            </a:r>
            <a:r>
              <a:rPr lang="en-US" baseline="0" dirty="0" smtClean="0"/>
              <a:t> will help you define what to build in the cloud.  The less you need – the less you pay.</a:t>
            </a:r>
          </a:p>
          <a:p>
            <a:endParaRPr lang="en-US" baseline="0" dirty="0" smtClean="0"/>
          </a:p>
          <a:p>
            <a:r>
              <a:rPr lang="en-US" baseline="0" dirty="0" smtClean="0"/>
              <a:t>RDMA – remote direct memory access</a:t>
            </a:r>
          </a:p>
        </p:txBody>
      </p:sp>
      <p:sp>
        <p:nvSpPr>
          <p:cNvPr id="4" name="Slide Number Placeholder 3"/>
          <p:cNvSpPr>
            <a:spLocks noGrp="1"/>
          </p:cNvSpPr>
          <p:nvPr>
            <p:ph type="sldNum" sz="quarter" idx="10"/>
          </p:nvPr>
        </p:nvSpPr>
        <p:spPr/>
        <p:txBody>
          <a:bodyPr/>
          <a:lstStyle/>
          <a:p>
            <a:fld id="{DB66FDAA-CA34-4ED0-90C5-8EC79F50BD7A}" type="slidenum">
              <a:rPr lang="en-US" smtClean="0"/>
              <a:t>22</a:t>
            </a:fld>
            <a:endParaRPr lang="en-US"/>
          </a:p>
        </p:txBody>
      </p:sp>
    </p:spTree>
    <p:extLst>
      <p:ext uri="{BB962C8B-B14F-4D97-AF65-F5344CB8AC3E}">
        <p14:creationId xmlns:p14="http://schemas.microsoft.com/office/powerpoint/2010/main" val="2016768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 </a:t>
            </a:r>
            <a:r>
              <a:rPr lang="en-US" dirty="0" smtClean="0"/>
              <a:t>General: baseline CPU with bursting,</a:t>
            </a:r>
            <a:r>
              <a:rPr lang="en-US" baseline="0" dirty="0" smtClean="0"/>
              <a:t> Compute: high performing CPUs, Memory: High memory, GPU: graphics and GPU intensive compute, Storage: SSD backed</a:t>
            </a:r>
          </a:p>
          <a:p>
            <a:r>
              <a:rPr lang="en-US" baseline="0" dirty="0" smtClean="0"/>
              <a:t>Azure -  same short </a:t>
            </a:r>
            <a:r>
              <a:rPr lang="en-US" baseline="0" smtClean="0"/>
              <a:t>of GPU</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23</a:t>
            </a:fld>
            <a:endParaRPr lang="en-US"/>
          </a:p>
        </p:txBody>
      </p:sp>
    </p:spTree>
    <p:extLst>
      <p:ext uri="{BB962C8B-B14F-4D97-AF65-F5344CB8AC3E}">
        <p14:creationId xmlns:p14="http://schemas.microsoft.com/office/powerpoint/2010/main" val="325799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written several books on the topic of programming in ASP.NET, and one more farming oriented</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403012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VMs</a:t>
            </a:r>
          </a:p>
          <a:p>
            <a:endParaRPr lang="en-US" baseline="0" dirty="0" smtClean="0"/>
          </a:p>
          <a:p>
            <a:r>
              <a:rPr lang="en-US" baseline="0" dirty="0" smtClean="0"/>
              <a:t>These prices may not be up to date.  That wasn’t important.  What I wanted to show you here was the competitive nature of these two providers.  They are doing everything possible to stay close to one another on pricing their offerings.  There is not a month that goes by where I don’t get an email stating that a service has been heavily discounted from where it once was.  They are heavily competing for your business.</a:t>
            </a:r>
          </a:p>
        </p:txBody>
      </p:sp>
      <p:sp>
        <p:nvSpPr>
          <p:cNvPr id="4" name="Slide Number Placeholder 3"/>
          <p:cNvSpPr>
            <a:spLocks noGrp="1"/>
          </p:cNvSpPr>
          <p:nvPr>
            <p:ph type="sldNum" sz="quarter" idx="10"/>
          </p:nvPr>
        </p:nvSpPr>
        <p:spPr/>
        <p:txBody>
          <a:bodyPr/>
          <a:lstStyle/>
          <a:p>
            <a:fld id="{DB66FDAA-CA34-4ED0-90C5-8EC79F50BD7A}" type="slidenum">
              <a:rPr lang="en-US" smtClean="0"/>
              <a:t>24</a:t>
            </a:fld>
            <a:endParaRPr lang="en-US"/>
          </a:p>
        </p:txBody>
      </p:sp>
    </p:spTree>
    <p:extLst>
      <p:ext uri="{BB962C8B-B14F-4D97-AF65-F5344CB8AC3E}">
        <p14:creationId xmlns:p14="http://schemas.microsoft.com/office/powerpoint/2010/main" val="12271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Memory Intensive</a:t>
            </a:r>
          </a:p>
        </p:txBody>
      </p:sp>
      <p:sp>
        <p:nvSpPr>
          <p:cNvPr id="4" name="Slide Number Placeholder 3"/>
          <p:cNvSpPr>
            <a:spLocks noGrp="1"/>
          </p:cNvSpPr>
          <p:nvPr>
            <p:ph type="sldNum" sz="quarter" idx="10"/>
          </p:nvPr>
        </p:nvSpPr>
        <p:spPr/>
        <p:txBody>
          <a:bodyPr/>
          <a:lstStyle/>
          <a:p>
            <a:fld id="{DB66FDAA-CA34-4ED0-90C5-8EC79F50BD7A}" type="slidenum">
              <a:rPr lang="en-US" smtClean="0"/>
              <a:t>25</a:t>
            </a:fld>
            <a:endParaRPr lang="en-US"/>
          </a:p>
        </p:txBody>
      </p:sp>
    </p:spTree>
    <p:extLst>
      <p:ext uri="{BB962C8B-B14F-4D97-AF65-F5344CB8AC3E}">
        <p14:creationId xmlns:p14="http://schemas.microsoft.com/office/powerpoint/2010/main" val="918341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Special purpose workers</a:t>
            </a:r>
          </a:p>
          <a:p>
            <a:pPr marL="171450" indent="-171450">
              <a:buFontTx/>
              <a:buChar char="-"/>
            </a:pPr>
            <a:r>
              <a:rPr lang="en-US" baseline="0" dirty="0" smtClean="0"/>
              <a:t>Worker roles for running services</a:t>
            </a:r>
          </a:p>
          <a:p>
            <a:pPr marL="171450" indent="-171450">
              <a:buFontTx/>
              <a:buChar char="-"/>
            </a:pPr>
            <a:r>
              <a:rPr lang="en-US" baseline="0" dirty="0" smtClean="0"/>
              <a:t>Web sites for running web sites</a:t>
            </a:r>
          </a:p>
          <a:p>
            <a:pPr marL="171450" indent="-171450">
              <a:buFontTx/>
              <a:buChar char="-"/>
            </a:pPr>
            <a:r>
              <a:rPr lang="en-US" baseline="0" dirty="0" smtClean="0"/>
              <a:t>Web jobs for background processes in your web site</a:t>
            </a:r>
          </a:p>
          <a:p>
            <a:pPr marL="171450" indent="-171450">
              <a:buFontTx/>
              <a:buChar char="-"/>
            </a:pPr>
            <a:r>
              <a:rPr lang="en-US" baseline="0" dirty="0" smtClean="0"/>
              <a:t>No updates to manage like in a VM</a:t>
            </a:r>
          </a:p>
          <a:p>
            <a:pPr marL="171450" indent="-171450">
              <a:buFontTx/>
              <a:buChar char="-"/>
            </a:pPr>
            <a:r>
              <a:rPr lang="en-US" baseline="0" dirty="0" smtClean="0"/>
              <a:t>Specially optimized for the task at hand</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26</a:t>
            </a:fld>
            <a:endParaRPr lang="en-US"/>
          </a:p>
        </p:txBody>
      </p:sp>
    </p:spTree>
    <p:extLst>
      <p:ext uri="{BB962C8B-B14F-4D97-AF65-F5344CB8AC3E}">
        <p14:creationId xmlns:p14="http://schemas.microsoft.com/office/powerpoint/2010/main" val="2382756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28</a:t>
            </a:fld>
            <a:endParaRPr lang="en-US"/>
          </a:p>
        </p:txBody>
      </p:sp>
    </p:spTree>
    <p:extLst>
      <p:ext uri="{BB962C8B-B14F-4D97-AF65-F5344CB8AC3E}">
        <p14:creationId xmlns:p14="http://schemas.microsoft.com/office/powerpoint/2010/main" val="1098695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29</a:t>
            </a:fld>
            <a:endParaRPr lang="en-US"/>
          </a:p>
        </p:txBody>
      </p:sp>
    </p:spTree>
    <p:extLst>
      <p:ext uri="{BB962C8B-B14F-4D97-AF65-F5344CB8AC3E}">
        <p14:creationId xmlns:p14="http://schemas.microsoft.com/office/powerpoint/2010/main" val="332982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30</a:t>
            </a:fld>
            <a:endParaRPr lang="en-US"/>
          </a:p>
        </p:txBody>
      </p:sp>
    </p:spTree>
    <p:extLst>
      <p:ext uri="{BB962C8B-B14F-4D97-AF65-F5344CB8AC3E}">
        <p14:creationId xmlns:p14="http://schemas.microsoft.com/office/powerpoint/2010/main" val="1177570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31</a:t>
            </a:fld>
            <a:endParaRPr lang="en-US"/>
          </a:p>
        </p:txBody>
      </p:sp>
    </p:spTree>
    <p:extLst>
      <p:ext uri="{BB962C8B-B14F-4D97-AF65-F5344CB8AC3E}">
        <p14:creationId xmlns:p14="http://schemas.microsoft.com/office/powerpoint/2010/main" val="1873239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stream ingestion,</a:t>
            </a:r>
            <a:r>
              <a:rPr lang="en-US" baseline="0" dirty="0" smtClean="0"/>
              <a:t> data stream processing, SSD, blob storage, table storage, queues, file storage, durable disk, local network , search, </a:t>
            </a:r>
            <a:r>
              <a:rPr lang="en-US" baseline="0" dirty="0" err="1" smtClean="0"/>
              <a:t>nosql</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33</a:t>
            </a:fld>
            <a:endParaRPr lang="en-US"/>
          </a:p>
        </p:txBody>
      </p:sp>
    </p:spTree>
    <p:extLst>
      <p:ext uri="{BB962C8B-B14F-4D97-AF65-F5344CB8AC3E}">
        <p14:creationId xmlns:p14="http://schemas.microsoft.com/office/powerpoint/2010/main" val="14305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Kinesis</a:t>
            </a:r>
            <a:r>
              <a:rPr lang="en-US" baseline="0" dirty="0" smtClean="0"/>
              <a:t> and Event Hubs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34</a:t>
            </a:fld>
            <a:endParaRPr lang="en-US"/>
          </a:p>
        </p:txBody>
      </p:sp>
    </p:spTree>
    <p:extLst>
      <p:ext uri="{BB962C8B-B14F-4D97-AF65-F5344CB8AC3E}">
        <p14:creationId xmlns:p14="http://schemas.microsoft.com/office/powerpoint/2010/main" val="972132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Map Reduce, </a:t>
            </a:r>
            <a:r>
              <a:rPr lang="en-US" dirty="0" err="1" smtClean="0"/>
              <a:t>streaminsight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35</a:t>
            </a:fld>
            <a:endParaRPr lang="en-US"/>
          </a:p>
        </p:txBody>
      </p:sp>
    </p:spTree>
    <p:extLst>
      <p:ext uri="{BB962C8B-B14F-4D97-AF65-F5344CB8AC3E}">
        <p14:creationId xmlns:p14="http://schemas.microsoft.com/office/powerpoint/2010/main" val="159688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written several books on the topic of programming in ASP.NET, and one more farming oriented</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5</a:t>
            </a:fld>
            <a:endParaRPr lang="en-US"/>
          </a:p>
        </p:txBody>
      </p:sp>
    </p:spTree>
    <p:extLst>
      <p:ext uri="{BB962C8B-B14F-4D97-AF65-F5344CB8AC3E}">
        <p14:creationId xmlns:p14="http://schemas.microsoft.com/office/powerpoint/2010/main" val="3034339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search, elastic search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36</a:t>
            </a:fld>
            <a:endParaRPr lang="en-US"/>
          </a:p>
        </p:txBody>
      </p:sp>
    </p:spTree>
    <p:extLst>
      <p:ext uri="{BB962C8B-B14F-4D97-AF65-F5344CB8AC3E}">
        <p14:creationId xmlns:p14="http://schemas.microsoft.com/office/powerpoint/2010/main" val="1545072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DynamoDB</a:t>
            </a:r>
            <a:r>
              <a:rPr lang="en-US" dirty="0" smtClean="0"/>
              <a:t>, </a:t>
            </a:r>
            <a:r>
              <a:rPr lang="en-US" dirty="0" err="1" smtClean="0"/>
              <a:t>DocumentDB</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37</a:t>
            </a:fld>
            <a:endParaRPr lang="en-US"/>
          </a:p>
        </p:txBody>
      </p:sp>
    </p:spTree>
    <p:extLst>
      <p:ext uri="{BB962C8B-B14F-4D97-AF65-F5344CB8AC3E}">
        <p14:creationId xmlns:p14="http://schemas.microsoft.com/office/powerpoint/2010/main" val="1456789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D-Series,</a:t>
            </a:r>
            <a:r>
              <a:rPr lang="en-US" baseline="0" dirty="0" smtClean="0"/>
              <a:t> G-Series</a:t>
            </a:r>
          </a:p>
          <a:p>
            <a:r>
              <a:rPr lang="en-US" baseline="0" dirty="0" smtClean="0"/>
              <a:t>AWS several offerings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38</a:t>
            </a:fld>
            <a:endParaRPr lang="en-US"/>
          </a:p>
        </p:txBody>
      </p:sp>
    </p:spTree>
    <p:extLst>
      <p:ext uri="{BB962C8B-B14F-4D97-AF65-F5344CB8AC3E}">
        <p14:creationId xmlns:p14="http://schemas.microsoft.com/office/powerpoint/2010/main" val="2672111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Block Storage, File Storage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39</a:t>
            </a:fld>
            <a:endParaRPr lang="en-US"/>
          </a:p>
        </p:txBody>
      </p:sp>
    </p:spTree>
    <p:extLst>
      <p:ext uri="{BB962C8B-B14F-4D97-AF65-F5344CB8AC3E}">
        <p14:creationId xmlns:p14="http://schemas.microsoft.com/office/powerpoint/2010/main" val="2415431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a:t>
            </a:r>
            <a:r>
              <a:rPr lang="en-US" baseline="0" dirty="0" smtClean="0"/>
              <a:t> pricing</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40</a:t>
            </a:fld>
            <a:endParaRPr lang="en-US"/>
          </a:p>
        </p:txBody>
      </p:sp>
    </p:spTree>
    <p:extLst>
      <p:ext uri="{BB962C8B-B14F-4D97-AF65-F5344CB8AC3E}">
        <p14:creationId xmlns:p14="http://schemas.microsoft.com/office/powerpoint/2010/main" val="4127678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RDMA - Remote Direct Memory Access</a:t>
            </a:r>
            <a:endParaRPr lang="en-US" dirty="0"/>
          </a:p>
        </p:txBody>
      </p:sp>
      <p:sp>
        <p:nvSpPr>
          <p:cNvPr id="4" name="Slide Number Placeholder 3"/>
          <p:cNvSpPr>
            <a:spLocks noGrp="1"/>
          </p:cNvSpPr>
          <p:nvPr>
            <p:ph type="sldNum" sz="quarter" idx="10"/>
          </p:nvPr>
        </p:nvSpPr>
        <p:spPr/>
        <p:txBody>
          <a:bodyPr/>
          <a:lstStyle/>
          <a:p>
            <a:fld id="{11BA5458-952F-47C3-AE7C-D8BAFF9D5B95}" type="slidenum">
              <a:rPr lang="en-US" smtClean="0"/>
              <a:t>47</a:t>
            </a:fld>
            <a:endParaRPr lang="en-US"/>
          </a:p>
        </p:txBody>
      </p:sp>
    </p:spTree>
    <p:extLst>
      <p:ext uri="{BB962C8B-B14F-4D97-AF65-F5344CB8AC3E}">
        <p14:creationId xmlns:p14="http://schemas.microsoft.com/office/powerpoint/2010/main" val="2759052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 allows you to send lots of email.  It offers simple notifications around failures</a:t>
            </a:r>
            <a:r>
              <a:rPr lang="en-US" baseline="0" dirty="0" smtClean="0"/>
              <a:t> and the like.  But that is pretty much it.</a:t>
            </a:r>
          </a:p>
          <a:p>
            <a:r>
              <a:rPr lang="en-US" baseline="0" dirty="0" smtClean="0"/>
              <a:t>Azure doesn’t really have any built in tooling for sending email.  Instead it partnered with </a:t>
            </a:r>
            <a:r>
              <a:rPr lang="en-US" baseline="0" dirty="0" err="1" smtClean="0"/>
              <a:t>SendGrid</a:t>
            </a:r>
            <a:r>
              <a:rPr lang="en-US" baseline="0" dirty="0" smtClean="0"/>
              <a:t>.  Which has a rich set of features for sending, receiving, parsing, analytics, click tracking, etc.</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53</a:t>
            </a:fld>
            <a:endParaRPr lang="en-US"/>
          </a:p>
        </p:txBody>
      </p:sp>
    </p:spTree>
    <p:extLst>
      <p:ext uri="{BB962C8B-B14F-4D97-AF65-F5344CB8AC3E}">
        <p14:creationId xmlns:p14="http://schemas.microsoft.com/office/powerpoint/2010/main" val="23124674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always get bogged down here.  So</a:t>
            </a:r>
            <a:r>
              <a:rPr lang="en-US" baseline="0" dirty="0" smtClean="0"/>
              <a:t> we will have to read the upcoming slides a bit.  I highlighted the key spots to make this easier.</a:t>
            </a:r>
          </a:p>
          <a:p>
            <a:endParaRPr lang="en-US" baseline="0" dirty="0" smtClean="0"/>
          </a:p>
          <a:p>
            <a:r>
              <a:rPr lang="en-US" baseline="0" dirty="0" smtClean="0"/>
              <a:t>We all likely know what is important to us.</a:t>
            </a:r>
          </a:p>
          <a:p>
            <a:endParaRPr lang="en-US" baseline="0" dirty="0" smtClean="0"/>
          </a:p>
          <a:p>
            <a:pPr marL="171450" indent="-171450">
              <a:buFontTx/>
              <a:buChar char="-"/>
            </a:pPr>
            <a:r>
              <a:rPr lang="en-US" baseline="0" dirty="0" smtClean="0"/>
              <a:t>PCI – credit card handling? </a:t>
            </a:r>
          </a:p>
          <a:p>
            <a:pPr marL="171450" indent="-171450">
              <a:buFontTx/>
              <a:buChar char="-"/>
            </a:pPr>
            <a:r>
              <a:rPr lang="en-US" baseline="0" dirty="0" smtClean="0"/>
              <a:t>HIPPA – sensitive patient data? </a:t>
            </a:r>
          </a:p>
          <a:p>
            <a:pPr marL="171450" indent="-171450">
              <a:buFontTx/>
              <a:buChar char="-"/>
            </a:pPr>
            <a:r>
              <a:rPr lang="en-US" baseline="0" dirty="0" smtClean="0"/>
              <a:t>ISO 27001 – organizational information risk management?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56</a:t>
            </a:fld>
            <a:endParaRPr lang="en-US"/>
          </a:p>
        </p:txBody>
      </p:sp>
    </p:spTree>
    <p:extLst>
      <p:ext uri="{BB962C8B-B14F-4D97-AF65-F5344CB8AC3E}">
        <p14:creationId xmlns:p14="http://schemas.microsoft.com/office/powerpoint/2010/main" val="3621291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59</a:t>
            </a:fld>
            <a:endParaRPr lang="en-US"/>
          </a:p>
        </p:txBody>
      </p:sp>
    </p:spTree>
    <p:extLst>
      <p:ext uri="{BB962C8B-B14F-4D97-AF65-F5344CB8AC3E}">
        <p14:creationId xmlns:p14="http://schemas.microsoft.com/office/powerpoint/2010/main" val="3047486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66</a:t>
            </a:fld>
            <a:endParaRPr lang="en-US"/>
          </a:p>
        </p:txBody>
      </p:sp>
    </p:spTree>
    <p:extLst>
      <p:ext uri="{BB962C8B-B14F-4D97-AF65-F5344CB8AC3E}">
        <p14:creationId xmlns:p14="http://schemas.microsoft.com/office/powerpoint/2010/main" val="35914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currently work for Clear Measure in Austin Texas.  We are hiring!</a:t>
            </a:r>
          </a:p>
          <a:p>
            <a:r>
              <a:rPr lang="en-US" dirty="0" smtClean="0"/>
              <a:t>I have also worked for </a:t>
            </a:r>
            <a:r>
              <a:rPr lang="en-US" dirty="0" err="1" smtClean="0"/>
              <a:t>companys</a:t>
            </a:r>
            <a:r>
              <a:rPr lang="en-US" dirty="0" smtClean="0"/>
              <a:t> such as Dell,</a:t>
            </a:r>
            <a:r>
              <a:rPr lang="en-US" baseline="0" dirty="0" smtClean="0"/>
              <a:t> Callaway golf, and lamps plus.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6</a:t>
            </a:fld>
            <a:endParaRPr lang="en-US"/>
          </a:p>
        </p:txBody>
      </p:sp>
    </p:spTree>
    <p:extLst>
      <p:ext uri="{BB962C8B-B14F-4D97-AF65-F5344CB8AC3E}">
        <p14:creationId xmlns:p14="http://schemas.microsoft.com/office/powerpoint/2010/main" val="3558383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bunch of canned operating systems available in both environments.  AWS has a strong </a:t>
            </a:r>
            <a:r>
              <a:rPr lang="en-US" baseline="0" dirty="0" err="1" smtClean="0"/>
              <a:t>linux</a:t>
            </a:r>
            <a:r>
              <a:rPr lang="en-US" baseline="0" dirty="0" smtClean="0"/>
              <a:t> offering.  But custom images can be created in both environments easily.  </a:t>
            </a:r>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68</a:t>
            </a:fld>
            <a:endParaRPr lang="en-US"/>
          </a:p>
        </p:txBody>
      </p:sp>
    </p:spTree>
    <p:extLst>
      <p:ext uri="{BB962C8B-B14F-4D97-AF65-F5344CB8AC3E}">
        <p14:creationId xmlns:p14="http://schemas.microsoft.com/office/powerpoint/2010/main" val="986695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is more interesting is that you can pick purpose built installations of operation system plus</a:t>
            </a:r>
            <a:r>
              <a:rPr lang="en-US" baseline="0" dirty="0" smtClean="0"/>
              <a:t> Application</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69</a:t>
            </a:fld>
            <a:endParaRPr lang="en-US"/>
          </a:p>
        </p:txBody>
      </p:sp>
    </p:spTree>
    <p:extLst>
      <p:ext uri="{BB962C8B-B14F-4D97-AF65-F5344CB8AC3E}">
        <p14:creationId xmlns:p14="http://schemas.microsoft.com/office/powerpoint/2010/main" val="1256748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70</a:t>
            </a:fld>
            <a:endParaRPr lang="en-US"/>
          </a:p>
        </p:txBody>
      </p:sp>
    </p:spTree>
    <p:extLst>
      <p:ext uri="{BB962C8B-B14F-4D97-AF65-F5344CB8AC3E}">
        <p14:creationId xmlns:p14="http://schemas.microsoft.com/office/powerpoint/2010/main" val="800554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71</a:t>
            </a:fld>
            <a:endParaRPr lang="en-US"/>
          </a:p>
        </p:txBody>
      </p:sp>
    </p:spTree>
    <p:extLst>
      <p:ext uri="{BB962C8B-B14F-4D97-AF65-F5344CB8AC3E}">
        <p14:creationId xmlns:p14="http://schemas.microsoft.com/office/powerpoint/2010/main" val="1169921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languages on both platforms.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73</a:t>
            </a:fld>
            <a:endParaRPr lang="en-US"/>
          </a:p>
        </p:txBody>
      </p:sp>
    </p:spTree>
    <p:extLst>
      <p:ext uri="{BB962C8B-B14F-4D97-AF65-F5344CB8AC3E}">
        <p14:creationId xmlns:p14="http://schemas.microsoft.com/office/powerpoint/2010/main" val="2814300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of these platforms provide lots of tooling for most of these languages.  And where there isn’t direct language support there is a command line tool.  And where the command line tools don’t work there is a REST API.  This is generally enough.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74</a:t>
            </a:fld>
            <a:endParaRPr lang="en-US"/>
          </a:p>
        </p:txBody>
      </p:sp>
    </p:spTree>
    <p:extLst>
      <p:ext uri="{BB962C8B-B14F-4D97-AF65-F5344CB8AC3E}">
        <p14:creationId xmlns:p14="http://schemas.microsoft.com/office/powerpoint/2010/main" val="27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81729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1763282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Azure and AWS are the primary competing cloud offerings, they are growing</a:t>
            </a:r>
            <a:r>
              <a:rPr lang="en-US" baseline="0" dirty="0" smtClean="0"/>
              <a:t> daily, adding </a:t>
            </a:r>
            <a:r>
              <a:rPr lang="en-US" baseline="0" dirty="0" smtClean="0"/>
              <a:t>new services daily</a:t>
            </a:r>
            <a:r>
              <a:rPr lang="en-US" baseline="0" dirty="0" smtClean="0"/>
              <a:t>, and CHANGING daily.  There are of course some items that are known to be missing, some of which I listed here.  But the primary point of this talk is a broad overview to help you pick a path through the world of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416455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is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93554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what is available to us</a:t>
            </a:r>
          </a:p>
          <a:p>
            <a:r>
              <a:rPr lang="en-US" dirty="0" smtClean="0"/>
              <a:t>1) Private: you own the app, the run times, and the hardware</a:t>
            </a:r>
          </a:p>
          <a:p>
            <a:r>
              <a:rPr lang="en-US" dirty="0" smtClean="0"/>
              <a:t>2) </a:t>
            </a:r>
            <a:r>
              <a:rPr lang="en-US" dirty="0" err="1" smtClean="0"/>
              <a:t>IaaS</a:t>
            </a:r>
            <a:r>
              <a:rPr lang="en-US" dirty="0" smtClean="0"/>
              <a:t>:</a:t>
            </a:r>
            <a:r>
              <a:rPr lang="en-US" baseline="0" dirty="0" smtClean="0"/>
              <a:t> you own the app and the apps direct dependencies</a:t>
            </a:r>
          </a:p>
          <a:p>
            <a:r>
              <a:rPr lang="en-US" baseline="0" dirty="0" smtClean="0"/>
              <a:t>3) </a:t>
            </a:r>
            <a:r>
              <a:rPr lang="en-US" baseline="0" dirty="0" err="1" smtClean="0"/>
              <a:t>PaaS</a:t>
            </a:r>
            <a:r>
              <a:rPr lang="en-US" baseline="0" dirty="0" smtClean="0"/>
              <a:t>: you own the app, the rest is provided to you</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17067517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7.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9.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0.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5"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26135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398" y="2316163"/>
            <a:ext cx="2842744" cy="4970920"/>
          </a:xfrm>
          <a:prstGeom prst="rect">
            <a:avLst/>
          </a:prstGeom>
        </p:spPr>
      </p:pic>
    </p:spTree>
    <p:extLst>
      <p:ext uri="{BB962C8B-B14F-4D97-AF65-F5344CB8AC3E}">
        <p14:creationId xmlns:p14="http://schemas.microsoft.com/office/powerpoint/2010/main" val="30476124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7170" name="Picture 2" descr="http://images.clipartpanda.com/smiley-face-png-96527038_o.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20872" b="3633"/>
          <a:stretch/>
        </p:blipFill>
        <p:spPr bwMode="auto">
          <a:xfrm>
            <a:off x="-14515" y="1752732"/>
            <a:ext cx="4243615" cy="51125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778892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190" y="2255441"/>
            <a:ext cx="2833110" cy="4040554"/>
          </a:xfrm>
          <a:prstGeom prst="rect">
            <a:avLst/>
          </a:prstGeom>
        </p:spPr>
      </p:pic>
    </p:spTree>
    <p:extLst>
      <p:ext uri="{BB962C8B-B14F-4D97-AF65-F5344CB8AC3E}">
        <p14:creationId xmlns:p14="http://schemas.microsoft.com/office/powerpoint/2010/main" val="20523790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tc-mysitemyway.s3.amazonaws.com/icons/legacy-previews/icons/green-grunge-clipart-icons-business/082075-green-grunge-clipart-icon-business-light-on.png"/>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351" y="1981201"/>
            <a:ext cx="4897437" cy="4897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1181774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rotWithShape="1">
          <a:blip r:embed="rId5">
            <a:extLst>
              <a:ext uri="{28A0092B-C50C-407E-A947-70E740481C1C}">
                <a14:useLocalDpi xmlns:a14="http://schemas.microsoft.com/office/drawing/2010/main" val="0"/>
              </a:ext>
            </a:extLst>
          </a:blip>
          <a:srcRect l="20005"/>
          <a:stretch/>
        </p:blipFill>
        <p:spPr>
          <a:xfrm>
            <a:off x="-12700" y="1830854"/>
            <a:ext cx="4021484" cy="5027146"/>
          </a:xfrm>
          <a:prstGeom prst="rect">
            <a:avLst/>
          </a:prstGeom>
        </p:spPr>
      </p:pic>
    </p:spTree>
    <p:extLst>
      <p:ext uri="{BB962C8B-B14F-4D97-AF65-F5344CB8AC3E}">
        <p14:creationId xmlns:p14="http://schemas.microsoft.com/office/powerpoint/2010/main" val="7025538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0460" y="2492903"/>
            <a:ext cx="3892310" cy="3892310"/>
          </a:xfrm>
          <a:prstGeom prst="rect">
            <a:avLst/>
          </a:prstGeom>
        </p:spPr>
      </p:pic>
    </p:spTree>
    <p:extLst>
      <p:ext uri="{BB962C8B-B14F-4D97-AF65-F5344CB8AC3E}">
        <p14:creationId xmlns:p14="http://schemas.microsoft.com/office/powerpoint/2010/main" val="38744313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6367"/>
          <a:stretch/>
        </p:blipFill>
        <p:spPr>
          <a:xfrm>
            <a:off x="-29029" y="2095500"/>
            <a:ext cx="3674990" cy="4394200"/>
          </a:xfrm>
          <a:prstGeom prst="rect">
            <a:avLst/>
          </a:prstGeom>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08069036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890620">
            <a:off x="-685457" y="2966374"/>
            <a:ext cx="3866981" cy="2927090"/>
          </a:xfrm>
          <a:prstGeom prst="rect">
            <a:avLst/>
          </a:prstGeom>
        </p:spPr>
      </p:pic>
    </p:spTree>
    <p:extLst>
      <p:ext uri="{BB962C8B-B14F-4D97-AF65-F5344CB8AC3E}">
        <p14:creationId xmlns:p14="http://schemas.microsoft.com/office/powerpoint/2010/main" val="23351864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346" y="2051400"/>
            <a:ext cx="3958415" cy="4037012"/>
          </a:xfrm>
          <a:prstGeom prst="rect">
            <a:avLst/>
          </a:prstGeom>
        </p:spPr>
      </p:pic>
    </p:spTree>
    <p:extLst>
      <p:ext uri="{BB962C8B-B14F-4D97-AF65-F5344CB8AC3E}">
        <p14:creationId xmlns:p14="http://schemas.microsoft.com/office/powerpoint/2010/main" val="171277619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3074"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749"/>
          <a:stretch/>
        </p:blipFill>
        <p:spPr bwMode="auto">
          <a:xfrm>
            <a:off x="-29029" y="2336800"/>
            <a:ext cx="3616189" cy="4039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986"/>
          <a:stretch/>
        </p:blipFill>
        <p:spPr bwMode="auto">
          <a:xfrm>
            <a:off x="-29029" y="2336800"/>
            <a:ext cx="3606664" cy="40391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404469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C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468149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146" name="Picture 2" descr="http://eatyourheartout.se/img/projects/uppd-refresh.pn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l="18165"/>
          <a:stretch/>
        </p:blipFill>
        <p:spPr bwMode="auto">
          <a:xfrm>
            <a:off x="1" y="1868487"/>
            <a:ext cx="3990974"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32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6148" name="Picture 4" descr="http://ire.wpengine.com/wp-content/uploads/2014/08/cloud.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0434"/>
          <a:stretch/>
        </p:blipFill>
        <p:spPr bwMode="auto">
          <a:xfrm>
            <a:off x="-14514" y="2092326"/>
            <a:ext cx="3600150" cy="40195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854801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l="19266"/>
          <a:stretch/>
        </p:blipFill>
        <p:spPr>
          <a:xfrm>
            <a:off x="-12700" y="2746582"/>
            <a:ext cx="3446091" cy="3272477"/>
          </a:xfrm>
          <a:prstGeom prst="rect">
            <a:avLst/>
          </a:prstGeom>
        </p:spPr>
      </p:pic>
    </p:spTree>
    <p:extLst>
      <p:ext uri="{BB962C8B-B14F-4D97-AF65-F5344CB8AC3E}">
        <p14:creationId xmlns:p14="http://schemas.microsoft.com/office/powerpoint/2010/main" val="31308907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7170" name="Picture 2" descr="http://upload.wikimedia.org/wikipedia/commons/thumb/5/55/Magnifying_glass_icon.svg/490px-Magnifying_glass_icon.svg.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508" y="2642880"/>
            <a:ext cx="3315468" cy="331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7393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00" y="1988457"/>
            <a:ext cx="6502400" cy="4876800"/>
          </a:xfrm>
          <a:prstGeom prst="rect">
            <a:avLst/>
          </a:prstGeom>
        </p:spPr>
      </p:pic>
    </p:spTree>
    <p:extLst>
      <p:ext uri="{BB962C8B-B14F-4D97-AF65-F5344CB8AC3E}">
        <p14:creationId xmlns:p14="http://schemas.microsoft.com/office/powerpoint/2010/main" val="182958363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194" name="Picture 2" descr="https://33.media.tumblr.com/9d6594fcb25e5b68fbcc5f27fe996beb/tumblr_mh6u2xvFki1qg6rkio1_500.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492" y="2265486"/>
            <a:ext cx="3030077" cy="42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401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15581502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515231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336279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96698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C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80441091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526322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615799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43525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720682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14852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accent5">
                    <a:lumMod val="75000"/>
                  </a:schemeClr>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76283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5CE2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623725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005349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704235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00B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0792101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704" y="1122363"/>
            <a:ext cx="7940708" cy="2387600"/>
          </a:xfrm>
          <a:effectLst/>
        </p:spPr>
        <p:txBody>
          <a:bodyPr anchor="t">
            <a:normAutofit/>
          </a:bodyPr>
          <a:lstStyle>
            <a:lvl1pPr algn="ctr">
              <a:defRPr sz="8000" b="0">
                <a:solidFill>
                  <a:schemeClr val="accent5">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0" y="3602038"/>
            <a:ext cx="7053943" cy="1655762"/>
          </a:xfrm>
          <a:effectLst/>
        </p:spPr>
        <p:txBody>
          <a:bodyPr anchor="b">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t="3026" b="-2678"/>
          <a:stretch/>
        </p:blipFill>
        <p:spPr bwMode="auto">
          <a:xfrm rot="10800000">
            <a:off x="7930004" y="1540507"/>
            <a:ext cx="4261996" cy="5324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9256"/>
          <a:stretch/>
        </p:blipFill>
        <p:spPr bwMode="auto">
          <a:xfrm rot="10800000">
            <a:off x="8699259" y="1563129"/>
            <a:ext cx="3492741" cy="574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38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2762"/>
          <a:stretch/>
        </p:blipFill>
        <p:spPr bwMode="auto">
          <a:xfrm>
            <a:off x="-14514" y="1401481"/>
            <a:ext cx="3291114" cy="57499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rgbClr val="2E75B6"/>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2702697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0" y="0"/>
            <a:ext cx="10058400" cy="502920"/>
          </a:xfrm>
          <a:prstGeom prst="rect">
            <a:avLst/>
          </a:prstGeom>
        </p:spPr>
      </p:pic>
      <p:pic>
        <p:nvPicPr>
          <p:cNvPr id="10" name="Picture 9"/>
          <p:cNvPicPr>
            <a:picLocks noChangeAspect="1"/>
          </p:cNvPicPr>
          <p:nvPr userDrawn="1"/>
        </p:nvPicPr>
        <p:blipFill rotWithShape="1">
          <a:blip r:embed="rId37">
            <a:extLst>
              <a:ext uri="{28A0092B-C50C-407E-A947-70E740481C1C}">
                <a14:useLocalDpi xmlns:a14="http://schemas.microsoft.com/office/drawing/2010/main" val="0"/>
              </a:ext>
            </a:extLst>
          </a:blip>
          <a:srcRect r="78843"/>
          <a:stretch/>
        </p:blipFill>
        <p:spPr>
          <a:xfrm>
            <a:off x="10058400" y="3667"/>
            <a:ext cx="2128058" cy="502920"/>
          </a:xfrm>
          <a:prstGeom prst="rect">
            <a:avLst/>
          </a:prstGeom>
        </p:spPr>
      </p:pic>
    </p:spTree>
    <p:extLst>
      <p:ext uri="{BB962C8B-B14F-4D97-AF65-F5344CB8AC3E}">
        <p14:creationId xmlns:p14="http://schemas.microsoft.com/office/powerpoint/2010/main" val="32400998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72" r:id="rId6"/>
    <p:sldLayoutId id="2147483674" r:id="rId7"/>
    <p:sldLayoutId id="2147483670" r:id="rId8"/>
    <p:sldLayoutId id="2147483664" r:id="rId9"/>
    <p:sldLayoutId id="2147483676" r:id="rId10"/>
    <p:sldLayoutId id="2147483669" r:id="rId11"/>
    <p:sldLayoutId id="2147483681" r:id="rId12"/>
    <p:sldLayoutId id="2147483665" r:id="rId13"/>
    <p:sldLayoutId id="2147483680" r:id="rId14"/>
    <p:sldLayoutId id="2147483675" r:id="rId15"/>
    <p:sldLayoutId id="2147483666" r:id="rId16"/>
    <p:sldLayoutId id="2147483678" r:id="rId17"/>
    <p:sldLayoutId id="2147483683" r:id="rId18"/>
    <p:sldLayoutId id="2147483667" r:id="rId19"/>
    <p:sldLayoutId id="2147483682" r:id="rId20"/>
    <p:sldLayoutId id="2147483668" r:id="rId21"/>
    <p:sldLayoutId id="2147483677" r:id="rId22"/>
    <p:sldLayoutId id="2147483671" r:id="rId23"/>
    <p:sldLayoutId id="2147483679" r:id="rId24"/>
    <p:sldLayoutId id="2147483673" r:id="rId25"/>
    <p:sldLayoutId id="2147483650"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5">
              <a:lumMod val="75000"/>
            </a:schemeClr>
          </a:solidFill>
          <a:latin typeface="+mn-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hyperlink" Target="http://about.me/andrewsiemer" TargetMode="External"/><Relationship Id="rId4" Type="http://schemas.openxmlformats.org/officeDocument/2006/relationships/image" Target="../media/image26.jpeg"/><Relationship Id="rId9"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Notes and TODO:</a:t>
            </a:r>
            <a:endParaRPr lang="en-US" dirty="0"/>
          </a:p>
        </p:txBody>
      </p:sp>
      <p:sp>
        <p:nvSpPr>
          <p:cNvPr id="5" name="Content Placeholder 4"/>
          <p:cNvSpPr>
            <a:spLocks noGrp="1"/>
          </p:cNvSpPr>
          <p:nvPr>
            <p:ph sz="half" idx="1"/>
          </p:nvPr>
        </p:nvSpPr>
        <p:spPr/>
        <p:txBody>
          <a:bodyPr/>
          <a:lstStyle/>
          <a:p>
            <a:r>
              <a:rPr lang="en-US" dirty="0" smtClean="0"/>
              <a:t>Read about </a:t>
            </a:r>
            <a:r>
              <a:rPr lang="en-US" dirty="0" err="1" smtClean="0"/>
              <a:t>InfiniBand</a:t>
            </a:r>
            <a:endParaRPr lang="en-US" dirty="0" smtClean="0"/>
          </a:p>
          <a:p>
            <a:r>
              <a:rPr lang="en-US" dirty="0" smtClean="0"/>
              <a:t>Read about G Series and D Series</a:t>
            </a:r>
            <a:endParaRPr lang="en-US" dirty="0"/>
          </a:p>
        </p:txBody>
      </p:sp>
      <p:sp>
        <p:nvSpPr>
          <p:cNvPr id="6" name="Content Placeholder 5"/>
          <p:cNvSpPr>
            <a:spLocks noGrp="1"/>
          </p:cNvSpPr>
          <p:nvPr>
            <p:ph sz="half" idx="2"/>
          </p:nvPr>
        </p:nvSpPr>
        <p:spPr/>
        <p:txBody>
          <a:bodyPr/>
          <a:lstStyle/>
          <a:p>
            <a:endParaRPr lang="en-US"/>
          </a:p>
        </p:txBody>
      </p:sp>
    </p:spTree>
    <p:extLst>
      <p:ext uri="{BB962C8B-B14F-4D97-AF65-F5344CB8AC3E}">
        <p14:creationId xmlns:p14="http://schemas.microsoft.com/office/powerpoint/2010/main" val="371373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Quick Caveats</a:t>
            </a:r>
            <a:endParaRPr lang="en-US" dirty="0"/>
          </a:p>
        </p:txBody>
      </p:sp>
      <p:sp>
        <p:nvSpPr>
          <p:cNvPr id="5" name="Content Placeholder 4"/>
          <p:cNvSpPr>
            <a:spLocks noGrp="1"/>
          </p:cNvSpPr>
          <p:nvPr>
            <p:ph idx="1"/>
          </p:nvPr>
        </p:nvSpPr>
        <p:spPr/>
        <p:txBody>
          <a:bodyPr/>
          <a:lstStyle/>
          <a:p>
            <a:r>
              <a:rPr lang="en-US" dirty="0" smtClean="0"/>
              <a:t>Constantly changing and improving</a:t>
            </a:r>
          </a:p>
          <a:p>
            <a:r>
              <a:rPr lang="en-US" dirty="0" smtClean="0"/>
              <a:t>Very wide offering – didn’t cover everything!</a:t>
            </a:r>
          </a:p>
          <a:p>
            <a:pPr lvl="1"/>
            <a:r>
              <a:rPr lang="en-US" dirty="0" smtClean="0"/>
              <a:t>Caching?</a:t>
            </a:r>
          </a:p>
          <a:p>
            <a:pPr lvl="1"/>
            <a:r>
              <a:rPr lang="en-US" dirty="0" smtClean="0"/>
              <a:t>Machine Learning?</a:t>
            </a:r>
          </a:p>
          <a:p>
            <a:pPr lvl="1"/>
            <a:r>
              <a:rPr lang="en-US" dirty="0" smtClean="0"/>
              <a:t>API Management?</a:t>
            </a:r>
          </a:p>
          <a:p>
            <a:pPr lvl="1"/>
            <a:r>
              <a:rPr lang="en-US" dirty="0" smtClean="0"/>
              <a:t>Media?</a:t>
            </a:r>
          </a:p>
          <a:p>
            <a:pPr lvl="1"/>
            <a:r>
              <a:rPr lang="en-US" dirty="0" smtClean="0"/>
              <a:t>CDN?</a:t>
            </a:r>
            <a:endParaRPr lang="en-US" dirty="0"/>
          </a:p>
        </p:txBody>
      </p:sp>
    </p:spTree>
    <p:extLst>
      <p:ext uri="{BB962C8B-B14F-4D97-AF65-F5344CB8AC3E}">
        <p14:creationId xmlns:p14="http://schemas.microsoft.com/office/powerpoint/2010/main" val="3909522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5823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5600" y="1285990"/>
            <a:ext cx="7912100" cy="4849965"/>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97344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03283" y="1275039"/>
            <a:ext cx="9585434" cy="4888342"/>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75965" y="146178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
        <p:nvSpPr>
          <p:cNvPr id="3" name="Rectangle 2"/>
          <p:cNvSpPr/>
          <p:nvPr/>
        </p:nvSpPr>
        <p:spPr>
          <a:xfrm>
            <a:off x="1742088" y="2600602"/>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Local Data Center</a:t>
            </a:r>
            <a:endParaRPr lang="en-US" dirty="0"/>
          </a:p>
        </p:txBody>
      </p:sp>
    </p:spTree>
    <p:extLst>
      <p:ext uri="{BB962C8B-B14F-4D97-AF65-F5344CB8AC3E}">
        <p14:creationId xmlns:p14="http://schemas.microsoft.com/office/powerpoint/2010/main" val="234679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2112" y="1286233"/>
            <a:ext cx="9466510" cy="4820277"/>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5019675" y="1359803"/>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
        <p:nvSpPr>
          <p:cNvPr id="6" name="Rectangle 5"/>
          <p:cNvSpPr/>
          <p:nvPr/>
        </p:nvSpPr>
        <p:spPr>
          <a:xfrm>
            <a:off x="1742088" y="2600602"/>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Local Data Center</a:t>
            </a:r>
            <a:endParaRPr lang="en-US" dirty="0"/>
          </a:p>
        </p:txBody>
      </p:sp>
    </p:spTree>
    <p:extLst>
      <p:ext uri="{BB962C8B-B14F-4D97-AF65-F5344CB8AC3E}">
        <p14:creationId xmlns:p14="http://schemas.microsoft.com/office/powerpoint/2010/main" val="36855483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8398" y="1271833"/>
            <a:ext cx="9532143" cy="4861165"/>
          </a:xfrm>
          <a:prstGeom prst="rect">
            <a:avLst/>
          </a:prstGeom>
        </p:spPr>
      </p:pic>
      <p:sp>
        <p:nvSpPr>
          <p:cNvPr id="2" name="Title 1"/>
          <p:cNvSpPr>
            <a:spLocks noGrp="1"/>
          </p:cNvSpPr>
          <p:nvPr>
            <p:ph type="title"/>
          </p:nvPr>
        </p:nvSpPr>
        <p:spPr/>
        <p:txBody>
          <a:bodyPr/>
          <a:lstStyle/>
          <a:p>
            <a:r>
              <a:rPr lang="en-US" dirty="0" smtClean="0"/>
              <a:t>Types of clouds: Infrastructure</a:t>
            </a:r>
            <a:endParaRPr lang="en-US" dirty="0"/>
          </a:p>
        </p:txBody>
      </p:sp>
      <p:sp>
        <p:nvSpPr>
          <p:cNvPr id="5" name="Rectangle 4"/>
          <p:cNvSpPr/>
          <p:nvPr/>
        </p:nvSpPr>
        <p:spPr>
          <a:xfrm>
            <a:off x="7552340" y="1371599"/>
            <a:ext cx="4093122" cy="4620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
        <p:nvSpPr>
          <p:cNvPr id="6" name="Rectangle 5"/>
          <p:cNvSpPr/>
          <p:nvPr/>
        </p:nvSpPr>
        <p:spPr>
          <a:xfrm>
            <a:off x="1742088" y="2600602"/>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Local Data Center</a:t>
            </a:r>
            <a:endParaRPr lang="en-US" dirty="0"/>
          </a:p>
        </p:txBody>
      </p:sp>
      <p:sp>
        <p:nvSpPr>
          <p:cNvPr id="8" name="Rectangle 7"/>
          <p:cNvSpPr/>
          <p:nvPr/>
        </p:nvSpPr>
        <p:spPr>
          <a:xfrm>
            <a:off x="4790088" y="2597396"/>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Amazon (AWS)</a:t>
            </a:r>
            <a:endParaRPr lang="en-US" dirty="0"/>
          </a:p>
        </p:txBody>
      </p:sp>
    </p:spTree>
    <p:extLst>
      <p:ext uri="{BB962C8B-B14F-4D97-AF65-F5344CB8AC3E}">
        <p14:creationId xmlns:p14="http://schemas.microsoft.com/office/powerpoint/2010/main" val="369613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4164" y="1271750"/>
            <a:ext cx="9458572" cy="4823646"/>
          </a:xfrm>
          <a:prstGeom prst="rect">
            <a:avLst/>
          </a:prstGeom>
        </p:spPr>
      </p:pic>
      <p:sp>
        <p:nvSpPr>
          <p:cNvPr id="2" name="Title 1"/>
          <p:cNvSpPr>
            <a:spLocks noGrp="1"/>
          </p:cNvSpPr>
          <p:nvPr>
            <p:ph type="title"/>
          </p:nvPr>
        </p:nvSpPr>
        <p:spPr/>
        <p:txBody>
          <a:bodyPr/>
          <a:lstStyle/>
          <a:p>
            <a:r>
              <a:rPr lang="en-US" dirty="0" smtClean="0"/>
              <a:t>Types of clouds: Platform</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
        <p:nvSpPr>
          <p:cNvPr id="5" name="Rectangle 4"/>
          <p:cNvSpPr/>
          <p:nvPr/>
        </p:nvSpPr>
        <p:spPr>
          <a:xfrm>
            <a:off x="1742088" y="2600602"/>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Local Data Center</a:t>
            </a:r>
            <a:endParaRPr lang="en-US" dirty="0"/>
          </a:p>
        </p:txBody>
      </p:sp>
      <p:sp>
        <p:nvSpPr>
          <p:cNvPr id="7" name="Rectangle 6"/>
          <p:cNvSpPr/>
          <p:nvPr/>
        </p:nvSpPr>
        <p:spPr>
          <a:xfrm>
            <a:off x="4790088" y="2597396"/>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Amazon (AWS)</a:t>
            </a:r>
            <a:endParaRPr lang="en-US" dirty="0"/>
          </a:p>
        </p:txBody>
      </p:sp>
      <p:sp>
        <p:nvSpPr>
          <p:cNvPr id="8" name="Rectangle 7"/>
          <p:cNvSpPr/>
          <p:nvPr/>
        </p:nvSpPr>
        <p:spPr>
          <a:xfrm>
            <a:off x="7838088" y="2597313"/>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Azure</a:t>
            </a:r>
            <a:endParaRPr lang="en-US" dirty="0"/>
          </a:p>
        </p:txBody>
      </p:sp>
    </p:spTree>
    <p:extLst>
      <p:ext uri="{BB962C8B-B14F-4D97-AF65-F5344CB8AC3E}">
        <p14:creationId xmlns:p14="http://schemas.microsoft.com/office/powerpoint/2010/main" val="161419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3794" y="1267816"/>
            <a:ext cx="9472937" cy="4838694"/>
          </a:xfrm>
          <a:prstGeom prst="rect">
            <a:avLst/>
          </a:prstGeom>
        </p:spPr>
      </p:pic>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sp>
        <p:nvSpPr>
          <p:cNvPr id="3" name="Rectangle 2"/>
          <p:cNvSpPr/>
          <p:nvPr/>
        </p:nvSpPr>
        <p:spPr>
          <a:xfrm>
            <a:off x="1313794" y="5118100"/>
            <a:ext cx="77343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With on-</a:t>
            </a:r>
            <a:r>
              <a:rPr lang="en-US" sz="4000" dirty="0" err="1" smtClean="0"/>
              <a:t>prem</a:t>
            </a:r>
            <a:r>
              <a:rPr lang="en-US" sz="4000" dirty="0" smtClean="0"/>
              <a:t> think AND not OR!</a:t>
            </a:r>
            <a:endParaRPr lang="en-US" sz="4000" dirty="0"/>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
        <p:nvSpPr>
          <p:cNvPr id="6" name="Rectangle 5"/>
          <p:cNvSpPr/>
          <p:nvPr/>
        </p:nvSpPr>
        <p:spPr>
          <a:xfrm>
            <a:off x="1742088" y="2600602"/>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Local Data Center</a:t>
            </a:r>
            <a:endParaRPr lang="en-US" dirty="0"/>
          </a:p>
        </p:txBody>
      </p:sp>
      <p:sp>
        <p:nvSpPr>
          <p:cNvPr id="8" name="Rectangle 7"/>
          <p:cNvSpPr/>
          <p:nvPr/>
        </p:nvSpPr>
        <p:spPr>
          <a:xfrm>
            <a:off x="4790088" y="2597396"/>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Amazon (AWS)</a:t>
            </a:r>
            <a:endParaRPr lang="en-US" dirty="0"/>
          </a:p>
        </p:txBody>
      </p:sp>
      <p:sp>
        <p:nvSpPr>
          <p:cNvPr id="9" name="Rectangle 8"/>
          <p:cNvSpPr/>
          <p:nvPr/>
        </p:nvSpPr>
        <p:spPr>
          <a:xfrm>
            <a:off x="7838088" y="2597313"/>
            <a:ext cx="2878192" cy="520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Think Azure</a:t>
            </a:r>
            <a:endParaRPr lang="en-US" dirty="0"/>
          </a:p>
        </p:txBody>
      </p:sp>
    </p:spTree>
    <p:extLst>
      <p:ext uri="{BB962C8B-B14F-4D97-AF65-F5344CB8AC3E}">
        <p14:creationId xmlns:p14="http://schemas.microsoft.com/office/powerpoint/2010/main" val="17369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963364" y="1690688"/>
            <a:ext cx="4849842"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019477" y="1690689"/>
            <a:ext cx="4771697"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1208689" y="2234972"/>
            <a:ext cx="9337159" cy="160463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1208690" y="4011091"/>
            <a:ext cx="9337159" cy="147530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2139067" y="2540363"/>
            <a:ext cx="3015036"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6870694" y="3037291"/>
            <a:ext cx="3015036"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2139066" y="4288582"/>
            <a:ext cx="4130983"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533007" y="4831663"/>
            <a:ext cx="4352723"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pic>
        <p:nvPicPr>
          <p:cNvPr id="12" name="Picture 11"/>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049957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in a box just </a:t>
            </a:r>
            <a:r>
              <a:rPr lang="en-US" dirty="0" smtClean="0"/>
              <a:t>released!</a:t>
            </a:r>
            <a:endParaRPr lang="en-US" dirty="0"/>
          </a:p>
        </p:txBody>
      </p:sp>
      <p:sp>
        <p:nvSpPr>
          <p:cNvPr id="3" name="Content Placeholder 2"/>
          <p:cNvSpPr>
            <a:spLocks noGrp="1"/>
          </p:cNvSpPr>
          <p:nvPr>
            <p:ph idx="1"/>
          </p:nvPr>
        </p:nvSpPr>
        <p:spPr/>
        <p:txBody>
          <a:bodyPr/>
          <a:lstStyle/>
          <a:p>
            <a:r>
              <a:rPr lang="en-US" dirty="0" smtClean="0"/>
              <a:t>Platform in your data </a:t>
            </a:r>
            <a:r>
              <a:rPr lang="en-US" dirty="0" smtClean="0"/>
              <a:t>center</a:t>
            </a:r>
          </a:p>
          <a:p>
            <a:r>
              <a:rPr lang="en-US" dirty="0" smtClean="0"/>
              <a:t>Preconfigured rack</a:t>
            </a:r>
            <a:endParaRPr lang="en-US" dirty="0" smtClean="0"/>
          </a:p>
          <a:p>
            <a:r>
              <a:rPr lang="en-US" dirty="0" smtClean="0"/>
              <a:t>Dell hardware</a:t>
            </a:r>
          </a:p>
          <a:p>
            <a:r>
              <a:rPr lang="en-US" dirty="0" smtClean="0"/>
              <a:t>Microsoft </a:t>
            </a:r>
            <a:r>
              <a:rPr lang="en-US" dirty="0" smtClean="0"/>
              <a:t>Azure</a:t>
            </a:r>
            <a:endParaRPr lang="en-US" dirty="0"/>
          </a:p>
        </p:txBody>
      </p:sp>
      <p:pic>
        <p:nvPicPr>
          <p:cNvPr id="1026" name="Picture 2" descr="http://gcn.com/blogs/reality-check/2014/05/~/media/GIG/GCN/Redesign/Articles/2014/May/cloudstandar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2251075"/>
            <a:ext cx="5905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49726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Tale of Two Clouds</a:t>
            </a:r>
            <a:endParaRPr lang="en-US" dirty="0"/>
          </a:p>
        </p:txBody>
      </p:sp>
      <p:sp>
        <p:nvSpPr>
          <p:cNvPr id="3" name="Subtitle 2"/>
          <p:cNvSpPr>
            <a:spLocks noGrp="1"/>
          </p:cNvSpPr>
          <p:nvPr>
            <p:ph type="subTitle" idx="1"/>
          </p:nvPr>
        </p:nvSpPr>
        <p:spPr>
          <a:xfrm>
            <a:off x="4688114" y="3602037"/>
            <a:ext cx="7500076" cy="3145603"/>
          </a:xfrm>
        </p:spPr>
        <p:txBody>
          <a:bodyPr>
            <a:normAutofit lnSpcReduction="10000"/>
          </a:bodyPr>
          <a:lstStyle/>
          <a:p>
            <a:r>
              <a:rPr lang="en-US" sz="3000" dirty="0" smtClean="0"/>
              <a:t>A side by side comparison of </a:t>
            </a:r>
            <a:br>
              <a:rPr lang="en-US" sz="3000" dirty="0" smtClean="0"/>
            </a:br>
            <a:r>
              <a:rPr lang="en-US" sz="3000" dirty="0" smtClean="0"/>
              <a:t>Microsoft Azure and AWS</a:t>
            </a:r>
          </a:p>
          <a:p>
            <a:endParaRPr lang="en-US" dirty="0"/>
          </a:p>
          <a:p>
            <a:r>
              <a:rPr lang="en-US" b="1" dirty="0" smtClean="0"/>
              <a:t>Andrew Siemer | </a:t>
            </a:r>
            <a:r>
              <a:rPr lang="en-US" dirty="0" smtClean="0"/>
              <a:t>Clear Measure</a:t>
            </a:r>
          </a:p>
          <a:p>
            <a:r>
              <a:rPr lang="en-US" dirty="0" smtClean="0">
                <a:solidFill>
                  <a:srgbClr val="00B0F0"/>
                </a:solidFill>
              </a:rPr>
              <a:t>andrew@clear-measure.com</a:t>
            </a:r>
            <a:endParaRPr lang="en-US" dirty="0">
              <a:solidFill>
                <a:srgbClr val="00B0F0"/>
              </a:solidFill>
            </a:endParaRPr>
          </a:p>
          <a:p>
            <a:r>
              <a:rPr lang="en-US" dirty="0" smtClean="0">
                <a:solidFill>
                  <a:srgbClr val="00B0F0"/>
                </a:solidFill>
              </a:rPr>
              <a:t>@asiemer</a:t>
            </a:r>
            <a:endParaRPr lang="en-US" dirty="0">
              <a:solidFill>
                <a:srgbClr val="00B0F0"/>
              </a:solidFill>
            </a:endParaRPr>
          </a:p>
        </p:txBody>
      </p:sp>
      <p:pic>
        <p:nvPicPr>
          <p:cNvPr id="2054" name="Picture 6" descr="http://www.trainsignal.com/blog/wp-content/uploads/pluralsight/2012/03/7217_windows-azure-logo-v_6556ef5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11744" y="3398001"/>
            <a:ext cx="1699720" cy="8199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inkgard.com/wp-content/uploads/2013/10/amazon_aws-s3.png"/>
          <p:cNvPicPr>
            <a:picLocks noChangeAspect="1" noChangeArrowheads="1"/>
          </p:cNvPicPr>
          <p:nvPr/>
        </p:nvPicPr>
        <p:blipFill rotWithShape="1">
          <a:blip r:embed="rId4">
            <a:extLst>
              <a:ext uri="{28A0092B-C50C-407E-A947-70E740481C1C}">
                <a14:useLocalDpi xmlns:a14="http://schemas.microsoft.com/office/drawing/2010/main" val="0"/>
              </a:ext>
            </a:extLst>
          </a:blip>
          <a:srcRect r="36891"/>
          <a:stretch/>
        </p:blipFill>
        <p:spPr bwMode="auto">
          <a:xfrm>
            <a:off x="147599" y="4217983"/>
            <a:ext cx="1566041" cy="62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58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yatzer.com/assets/Article/3099/images/In-Pieces-NYC-Nathan-Sawaya-and-Dean-West-Avant-Gallery-LEGO-yatzer-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054" y="1663492"/>
            <a:ext cx="6800850" cy="3438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Now lets look into the details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59578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79111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Elastic Compute</a:t>
            </a:r>
          </a:p>
          <a:p>
            <a:r>
              <a:rPr lang="en-US" dirty="0" smtClean="0"/>
              <a:t>Elastic Beanstalk</a:t>
            </a:r>
          </a:p>
          <a:p>
            <a:r>
              <a:rPr lang="en-US" dirty="0" smtClean="0"/>
              <a:t>Up to 32 cores, 244GB RAM, 8 x 800GB SSD</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High Performance Compute</a:t>
            </a:r>
          </a:p>
          <a:p>
            <a:r>
              <a:rPr lang="en-US" dirty="0" smtClean="0"/>
              <a:t>Load Balancer</a:t>
            </a:r>
          </a:p>
          <a:p>
            <a:r>
              <a:rPr lang="en-US" b="1" dirty="0" smtClean="0"/>
              <a:t>Up to 32 cores, 448GB RAM, 16.5TB Disk</a:t>
            </a:r>
          </a:p>
          <a:p>
            <a:r>
              <a:rPr lang="en-US" dirty="0" err="1" smtClean="0"/>
              <a:t>InfiniBand</a:t>
            </a:r>
            <a:r>
              <a:rPr lang="en-US" dirty="0" smtClean="0"/>
              <a:t> – 40Gbit/s RDMA</a:t>
            </a:r>
            <a:endParaRPr lang="en-US" dirty="0"/>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870310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GPU</a:t>
            </a:r>
          </a:p>
          <a:p>
            <a:r>
              <a:rPr lang="en-US" dirty="0" smtClean="0"/>
              <a:t>Storage Optimized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General Purpose</a:t>
            </a:r>
          </a:p>
          <a:p>
            <a:r>
              <a:rPr lang="en-US" dirty="0" smtClean="0"/>
              <a:t>Compute Optimized</a:t>
            </a:r>
          </a:p>
          <a:p>
            <a:r>
              <a:rPr lang="en-US" dirty="0" smtClean="0"/>
              <a:t>Memory </a:t>
            </a:r>
            <a:r>
              <a:rPr lang="en-US" dirty="0" smtClean="0"/>
              <a:t>Optimized</a:t>
            </a:r>
          </a:p>
          <a:p>
            <a:r>
              <a:rPr lang="en-US" dirty="0" smtClean="0"/>
              <a:t>No GPU – YET! …coming</a:t>
            </a:r>
            <a:endParaRPr lang="en-US" dirty="0" smtClean="0"/>
          </a:p>
          <a:p>
            <a:r>
              <a:rPr lang="en-US" dirty="0" smtClean="0"/>
              <a:t>Storage Optimized</a:t>
            </a:r>
            <a:endParaRPr lang="en-US" dirty="0"/>
          </a:p>
        </p:txBody>
      </p:sp>
      <p:pic>
        <p:nvPicPr>
          <p:cNvPr id="12" name="Picture 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2438633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12" name="Picture 11" descr="http://blogs.msdn.com/resized-image.ashx/__size/550x0/__key/communityserver-blogs-components-weblogfiles/00-00-01-13-25/3162.final-image-1.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069975"/>
            <a:ext cx="5237480" cy="4718050"/>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32481856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5" name="Picture 4" descr="http://blogs.msdn.com/resized-image.ashx/__size/550x0/__key/communityserver-blogs-components-weblogfiles/00-00-01-13-25/7367.final-image-2.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208722"/>
            <a:ext cx="5237480" cy="4440555"/>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16525870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Azure</a:t>
            </a:r>
            <a:endParaRPr lang="en-US" dirty="0"/>
          </a:p>
        </p:txBody>
      </p:sp>
      <p:sp>
        <p:nvSpPr>
          <p:cNvPr id="6" name="Content Placeholder 5"/>
          <p:cNvSpPr>
            <a:spLocks noGrp="1"/>
          </p:cNvSpPr>
          <p:nvPr>
            <p:ph sz="half" idx="2"/>
          </p:nvPr>
        </p:nvSpPr>
        <p:spPr/>
        <p:txBody>
          <a:bodyPr>
            <a:normAutofit/>
          </a:bodyPr>
          <a:lstStyle/>
          <a:p>
            <a:r>
              <a:rPr lang="en-US" dirty="0" smtClean="0"/>
              <a:t>Worker roles</a:t>
            </a:r>
          </a:p>
          <a:p>
            <a:r>
              <a:rPr lang="en-US" dirty="0" smtClean="0"/>
              <a:t>Web sites</a:t>
            </a:r>
          </a:p>
          <a:p>
            <a:r>
              <a:rPr lang="en-US" dirty="0" smtClean="0"/>
              <a:t>Web jobs</a:t>
            </a:r>
            <a:endParaRPr lang="en-US" dirty="0"/>
          </a:p>
        </p:txBody>
      </p:sp>
      <p:pic>
        <p:nvPicPr>
          <p:cNvPr id="12" name="Picture 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
        <p:nvSpPr>
          <p:cNvPr id="2" name="Text Placeholder 1"/>
          <p:cNvSpPr>
            <a:spLocks noGrp="1"/>
          </p:cNvSpPr>
          <p:nvPr>
            <p:ph type="body" sz="quarter" idx="3"/>
          </p:nvPr>
        </p:nvSpPr>
        <p:spPr/>
        <p:txBody>
          <a:bodyPr/>
          <a:lstStyle/>
          <a:p>
            <a:endParaRPr lang="en-US"/>
          </a:p>
        </p:txBody>
      </p:sp>
      <p:sp>
        <p:nvSpPr>
          <p:cNvPr id="3" name="Content Placeholder 2"/>
          <p:cNvSpPr>
            <a:spLocks noGrp="1"/>
          </p:cNvSpPr>
          <p:nvPr>
            <p:ph sz="quarter" idx="4"/>
          </p:nvPr>
        </p:nvSpPr>
        <p:spPr/>
        <p:txBody>
          <a:bodyPr/>
          <a:lstStyle/>
          <a:p>
            <a:endParaRPr lang="en-US"/>
          </a:p>
        </p:txBody>
      </p:sp>
    </p:spTree>
    <p:extLst>
      <p:ext uri="{BB962C8B-B14F-4D97-AF65-F5344CB8AC3E}">
        <p14:creationId xmlns:p14="http://schemas.microsoft.com/office/powerpoint/2010/main" val="38029258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Deployment, Management, Automation</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02312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Command line support</a:t>
            </a:r>
          </a:p>
          <a:p>
            <a:r>
              <a:rPr lang="en-US" dirty="0" smtClean="0"/>
              <a:t>Visual Studio integration</a:t>
            </a:r>
          </a:p>
          <a:p>
            <a:r>
              <a:rPr lang="en-US" dirty="0" smtClean="0"/>
              <a:t>REST API first</a:t>
            </a:r>
          </a:p>
          <a:p>
            <a:r>
              <a:rPr lang="en-US" dirty="0" smtClean="0"/>
              <a:t>Configuration based supported</a:t>
            </a:r>
          </a:p>
          <a:p>
            <a:r>
              <a:rPr lang="en-US" dirty="0" smtClean="0"/>
              <a:t>Easy to weave into CI</a:t>
            </a:r>
          </a:p>
          <a:p>
            <a:r>
              <a:rPr lang="en-US" dirty="0" smtClean="0"/>
              <a:t>Fully automatable</a:t>
            </a:r>
          </a:p>
          <a:p>
            <a:r>
              <a:rPr lang="en-US" dirty="0" smtClean="0"/>
              <a:t>Web based management portal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lnSpcReduction="10000"/>
          </a:bodyPr>
          <a:lstStyle/>
          <a:p>
            <a:r>
              <a:rPr lang="en-US" dirty="0"/>
              <a:t>Command line support</a:t>
            </a:r>
          </a:p>
          <a:p>
            <a:r>
              <a:rPr lang="en-US" dirty="0" smtClean="0"/>
              <a:t>DEEP Visual </a:t>
            </a:r>
            <a:r>
              <a:rPr lang="en-US" dirty="0"/>
              <a:t>Studio integration</a:t>
            </a:r>
          </a:p>
          <a:p>
            <a:r>
              <a:rPr lang="en-US" dirty="0"/>
              <a:t>REST API </a:t>
            </a:r>
            <a:r>
              <a:rPr lang="en-US" dirty="0" smtClean="0"/>
              <a:t>available for most things</a:t>
            </a:r>
            <a:endParaRPr lang="en-US" dirty="0"/>
          </a:p>
          <a:p>
            <a:r>
              <a:rPr lang="en-US" dirty="0" smtClean="0"/>
              <a:t>Configuration based supported</a:t>
            </a:r>
            <a:endParaRPr lang="en-US" dirty="0"/>
          </a:p>
          <a:p>
            <a:r>
              <a:rPr lang="en-US" dirty="0"/>
              <a:t>Easy to weave into CI</a:t>
            </a:r>
          </a:p>
          <a:p>
            <a:r>
              <a:rPr lang="en-US" dirty="0"/>
              <a:t>Fully automatable</a:t>
            </a:r>
          </a:p>
          <a:p>
            <a:r>
              <a:rPr lang="en-US" dirty="0"/>
              <a:t>Web based management portal</a:t>
            </a:r>
          </a:p>
          <a:p>
            <a:endParaRPr lang="en-US" dirty="0" smtClean="0"/>
          </a:p>
        </p:txBody>
      </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3759966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Deploy</a:t>
            </a:r>
            <a:r>
              <a:rPr lang="en-US" dirty="0" smtClean="0"/>
              <a:t>,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JSON template files</a:t>
            </a:r>
          </a:p>
          <a:p>
            <a:r>
              <a:rPr lang="en-US" dirty="0" smtClean="0"/>
              <a:t>Ruby</a:t>
            </a:r>
          </a:p>
          <a:p>
            <a:r>
              <a:rPr lang="en-US" dirty="0" smtClean="0"/>
              <a:t>Command Line</a:t>
            </a:r>
          </a:p>
          <a:p>
            <a:r>
              <a:rPr lang="en-US" dirty="0" smtClean="0"/>
              <a:t>API</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Desired State Configuration</a:t>
            </a:r>
          </a:p>
          <a:p>
            <a:r>
              <a:rPr lang="en-US" dirty="0" smtClean="0"/>
              <a:t>PowerShell</a:t>
            </a:r>
          </a:p>
          <a:p>
            <a:r>
              <a:rPr lang="en-US" dirty="0" smtClean="0"/>
              <a:t>Command Line</a:t>
            </a:r>
          </a:p>
          <a:p>
            <a:r>
              <a:rPr lang="en-US" dirty="0" smtClean="0"/>
              <a:t>API</a:t>
            </a:r>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567161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205655" y="1925638"/>
            <a:ext cx="3920359" cy="1111250"/>
          </a:xfrm>
        </p:spPr>
        <p:txBody>
          <a:bodyPr>
            <a:normAutofit/>
          </a:bodyPr>
          <a:lstStyle/>
          <a:p>
            <a:r>
              <a:rPr lang="en-US" dirty="0" smtClean="0"/>
              <a:t>Andrew Siemer</a:t>
            </a:r>
            <a:endParaRPr lang="en-US" dirty="0"/>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7367752" y="1770537"/>
            <a:ext cx="4824249" cy="1477328"/>
          </a:xfrm>
          <a:prstGeom prst="rect">
            <a:avLst/>
          </a:prstGeom>
          <a:noFill/>
        </p:spPr>
        <p:txBody>
          <a:bodyPr wrap="square" rtlCol="0">
            <a:spAutoFit/>
          </a:bodyPr>
          <a:lstStyle/>
          <a:p>
            <a:pPr algn="r"/>
            <a:r>
              <a:rPr lang="en-US" dirty="0" smtClean="0">
                <a:hlinkClick r:id="rId10"/>
              </a:rPr>
              <a:t>http://about.me/andrewsiemer</a:t>
            </a:r>
            <a:endParaRPr lang="en-US" dirty="0" smtClean="0"/>
          </a:p>
          <a:p>
            <a:pPr algn="r"/>
            <a:r>
              <a:rPr lang="en-US" dirty="0" smtClean="0"/>
              <a:t>ASP </a:t>
            </a:r>
            <a:r>
              <a:rPr lang="en-US" dirty="0" smtClean="0"/>
              <a:t>Insider</a:t>
            </a:r>
            <a:endParaRPr lang="en-US" dirty="0" smtClean="0"/>
          </a:p>
          <a:p>
            <a:pPr algn="r"/>
            <a:r>
              <a:rPr lang="en-US" dirty="0" smtClean="0"/>
              <a:t>MS v-TSP (Azure)</a:t>
            </a:r>
          </a:p>
          <a:p>
            <a:pPr algn="r"/>
            <a:r>
              <a:rPr lang="en-US" dirty="0" smtClean="0"/>
              <a:t>Azure Advisor Program</a:t>
            </a:r>
            <a:endParaRPr lang="en-US" dirty="0" smtClean="0"/>
          </a:p>
          <a:p>
            <a:pPr algn="r"/>
            <a:r>
              <a:rPr lang="en-US" dirty="0" smtClean="0"/>
              <a:t>Father of </a:t>
            </a:r>
            <a:r>
              <a:rPr lang="en-US" dirty="0" smtClean="0"/>
              <a:t>6. Jack </a:t>
            </a:r>
            <a:r>
              <a:rPr lang="en-US" dirty="0" smtClean="0"/>
              <a:t>of all trades, master of some.</a:t>
            </a:r>
            <a:endParaRPr lang="en-US" dirty="0"/>
          </a:p>
        </p:txBody>
      </p:sp>
    </p:spTree>
    <p:extLst>
      <p:ext uri="{BB962C8B-B14F-4D97-AF65-F5344CB8AC3E}">
        <p14:creationId xmlns:p14="http://schemas.microsoft.com/office/powerpoint/2010/main" val="2222035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a:t>
            </a:r>
            <a:r>
              <a:rPr lang="en-US" b="1" dirty="0" smtClean="0"/>
              <a:t>Manage</a:t>
            </a:r>
            <a:r>
              <a:rPr lang="en-US" dirty="0" smtClean="0"/>
              <a:t>,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Management portal is ok</a:t>
            </a:r>
          </a:p>
          <a:p>
            <a:r>
              <a:rPr lang="en-US" dirty="0" smtClean="0"/>
              <a:t>Custom Tooling / API</a:t>
            </a:r>
            <a:endParaRPr lang="en-US" dirty="0" smtClean="0"/>
          </a:p>
          <a:p>
            <a:endParaRPr lang="en-US" dirty="0" smtClean="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Management portal is </a:t>
            </a:r>
            <a:r>
              <a:rPr lang="en-US" dirty="0" smtClean="0"/>
              <a:t>ok</a:t>
            </a:r>
          </a:p>
          <a:p>
            <a:r>
              <a:rPr lang="en-US" dirty="0" smtClean="0"/>
              <a:t>Custom Tooling / API</a:t>
            </a:r>
            <a:endParaRPr lang="en-US" dirty="0" smtClean="0"/>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2100048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t>
            </a:r>
            <a:r>
              <a:rPr lang="en-US" b="1" dirty="0" smtClean="0"/>
              <a:t>Automate</a:t>
            </a:r>
            <a:endParaRPr lang="en-US" b="1"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AWS </a:t>
            </a:r>
            <a:r>
              <a:rPr lang="en-US" dirty="0" err="1" smtClean="0"/>
              <a:t>OpsWorks</a:t>
            </a:r>
            <a:endParaRPr lang="en-US" dirty="0" smtClean="0"/>
          </a:p>
          <a:p>
            <a:r>
              <a:rPr lang="en-US" dirty="0" err="1" smtClean="0"/>
              <a:t>Asgard</a:t>
            </a:r>
            <a:endParaRPr lang="en-US" dirty="0" smtClean="0"/>
          </a:p>
          <a:p>
            <a:r>
              <a:rPr lang="en-US" dirty="0" smtClean="0"/>
              <a:t>Chef</a:t>
            </a:r>
            <a:endParaRPr lang="en-US" dirty="0"/>
          </a:p>
          <a:p>
            <a:r>
              <a:rPr lang="en-US" dirty="0" err="1" smtClean="0"/>
              <a:t>Hubot</a:t>
            </a:r>
            <a:r>
              <a:rPr lang="en-US" dirty="0" smtClean="0"/>
              <a:t> / coffee script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Azure Automation</a:t>
            </a:r>
          </a:p>
          <a:p>
            <a:pPr lvl="1"/>
            <a:r>
              <a:rPr lang="en-US" dirty="0" smtClean="0"/>
              <a:t>HA automation engine</a:t>
            </a:r>
          </a:p>
          <a:p>
            <a:pPr lvl="1"/>
            <a:r>
              <a:rPr lang="en-US" dirty="0" smtClean="0"/>
              <a:t>PowerShell ready</a:t>
            </a:r>
          </a:p>
          <a:p>
            <a:r>
              <a:rPr lang="en-US" dirty="0" smtClean="0"/>
              <a:t>TFS</a:t>
            </a:r>
            <a:endParaRPr lang="en-US" dirty="0" smtClean="0"/>
          </a:p>
          <a:p>
            <a:r>
              <a:rPr lang="en-US" dirty="0" smtClean="0"/>
              <a:t>Octopus </a:t>
            </a:r>
            <a:r>
              <a:rPr lang="en-US" dirty="0" smtClean="0"/>
              <a:t>Deploy</a:t>
            </a:r>
          </a:p>
          <a:p>
            <a:r>
              <a:rPr lang="en-US" dirty="0" smtClean="0"/>
              <a:t>MMBOT / </a:t>
            </a:r>
            <a:r>
              <a:rPr lang="en-US" dirty="0" err="1" smtClean="0"/>
              <a:t>scriptcs</a:t>
            </a:r>
            <a:r>
              <a:rPr lang="en-US" dirty="0" smtClean="0"/>
              <a:t>, .NET</a:t>
            </a:r>
            <a:endParaRPr lang="en-US" dirty="0" smtClean="0"/>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845466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35189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fontScale="77500" lnSpcReduction="20000"/>
          </a:bodyPr>
          <a:lstStyle/>
          <a:p>
            <a:r>
              <a:rPr lang="en-US" dirty="0" smtClean="0"/>
              <a:t>Kinesis</a:t>
            </a:r>
          </a:p>
          <a:p>
            <a:r>
              <a:rPr lang="en-US" dirty="0" smtClean="0"/>
              <a:t>Elastic Map Reduce</a:t>
            </a:r>
          </a:p>
          <a:p>
            <a:r>
              <a:rPr lang="en-US" dirty="0" smtClean="0"/>
              <a:t>SSD backed VMs</a:t>
            </a:r>
          </a:p>
          <a:p>
            <a:r>
              <a:rPr lang="en-US" dirty="0" smtClean="0"/>
              <a:t>Simple Storage Service</a:t>
            </a:r>
          </a:p>
          <a:p>
            <a:r>
              <a:rPr lang="en-US" dirty="0" smtClean="0"/>
              <a:t>Simple DB</a:t>
            </a:r>
          </a:p>
          <a:p>
            <a:r>
              <a:rPr lang="en-US" dirty="0"/>
              <a:t>Elastic Block </a:t>
            </a:r>
            <a:r>
              <a:rPr lang="en-US" dirty="0" smtClean="0"/>
              <a:t>Store</a:t>
            </a:r>
          </a:p>
          <a:p>
            <a:r>
              <a:rPr lang="en-US" dirty="0" smtClean="0"/>
              <a:t>Storage Gateway</a:t>
            </a:r>
          </a:p>
          <a:p>
            <a:r>
              <a:rPr lang="en-US" dirty="0" err="1" smtClean="0"/>
              <a:t>CloudSearch</a:t>
            </a:r>
            <a:endParaRPr lang="en-US" dirty="0" smtClean="0"/>
          </a:p>
          <a:p>
            <a:r>
              <a:rPr lang="en-US" dirty="0" err="1" smtClean="0"/>
              <a:t>DynamoDB</a:t>
            </a:r>
            <a:endParaRPr lang="en-US" dirty="0" smtClean="0"/>
          </a:p>
          <a:p>
            <a:r>
              <a:rPr lang="en-US" dirty="0" smtClean="0"/>
              <a:t>Glacier</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smtClean="0"/>
              <a:t>Event Hubs</a:t>
            </a:r>
          </a:p>
          <a:p>
            <a:r>
              <a:rPr lang="en-US" dirty="0" err="1" smtClean="0"/>
              <a:t>StreamInsight</a:t>
            </a:r>
            <a:endParaRPr lang="en-US" dirty="0" smtClean="0"/>
          </a:p>
          <a:p>
            <a:r>
              <a:rPr lang="en-US" dirty="0" smtClean="0"/>
              <a:t>SSD backed VMs</a:t>
            </a:r>
          </a:p>
          <a:p>
            <a:r>
              <a:rPr lang="en-US" dirty="0" smtClean="0"/>
              <a:t>Azure Blob Storage</a:t>
            </a:r>
          </a:p>
          <a:p>
            <a:r>
              <a:rPr lang="en-US" dirty="0" smtClean="0"/>
              <a:t>Table Storage</a:t>
            </a:r>
          </a:p>
          <a:p>
            <a:r>
              <a:rPr lang="en-US" dirty="0" smtClean="0"/>
              <a:t>Azure File Storage</a:t>
            </a:r>
          </a:p>
          <a:p>
            <a:r>
              <a:rPr lang="en-US" dirty="0" smtClean="0"/>
              <a:t>VPN</a:t>
            </a:r>
          </a:p>
          <a:p>
            <a:r>
              <a:rPr lang="en-US" dirty="0" smtClean="0"/>
              <a:t>Azure Search</a:t>
            </a:r>
          </a:p>
          <a:p>
            <a:r>
              <a:rPr lang="en-US" dirty="0" err="1" smtClean="0"/>
              <a:t>DocumentDB</a:t>
            </a:r>
            <a:endParaRPr lang="en-US" dirty="0" smtClean="0"/>
          </a:p>
          <a:p>
            <a:r>
              <a:rPr lang="en-US" dirty="0" smtClean="0"/>
              <a:t>Site </a:t>
            </a:r>
            <a:r>
              <a:rPr lang="en-US" dirty="0"/>
              <a:t>to site</a:t>
            </a:r>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1585438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Telemetry data ingestion</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Internet of Things sending large amounts of sensor data</a:t>
            </a:r>
          </a:p>
          <a:p>
            <a:r>
              <a:rPr lang="en-US" dirty="0" smtClean="0"/>
              <a:t>Click tracking metrics</a:t>
            </a:r>
          </a:p>
          <a:p>
            <a:r>
              <a:rPr lang="en-US" dirty="0" smtClean="0"/>
              <a:t>Million of events per second</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006960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Process large amounts of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Ingesting large amounts of data is only awesome if you process it</a:t>
            </a:r>
          </a:p>
          <a:p>
            <a:r>
              <a:rPr lang="en-US" dirty="0" smtClean="0"/>
              <a:t>Reporting</a:t>
            </a:r>
          </a:p>
          <a:p>
            <a:r>
              <a:rPr lang="en-US" dirty="0" smtClean="0"/>
              <a:t>Real time analytics</a:t>
            </a:r>
          </a:p>
          <a:p>
            <a:r>
              <a:rPr lang="en-US" dirty="0" smtClean="0"/>
              <a:t>Click metrics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602179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Search all that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Search first navigation</a:t>
            </a:r>
          </a:p>
          <a:p>
            <a:r>
              <a:rPr lang="en-US" dirty="0" smtClean="0"/>
              <a:t>Faceted searching</a:t>
            </a:r>
          </a:p>
          <a:p>
            <a:r>
              <a:rPr lang="en-US" dirty="0" smtClean="0"/>
              <a:t>Business driven boosted results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303782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Unstructured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Rapid development</a:t>
            </a:r>
          </a:p>
          <a:p>
            <a:r>
              <a:rPr lang="en-US" dirty="0" smtClean="0"/>
              <a:t>Distributed out of the box</a:t>
            </a:r>
          </a:p>
          <a:p>
            <a:r>
              <a:rPr lang="en-US" dirty="0" smtClean="0"/>
              <a:t>High through put</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2536940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Fast I/O</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SSD backed VM’s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3314364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File Storage</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SSD backed VM’s</a:t>
            </a:r>
          </a:p>
          <a:p>
            <a:r>
              <a:rPr lang="en-US" dirty="0" smtClean="0"/>
              <a:t>VPN access to local networks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31726839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867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pic>
        <p:nvPicPr>
          <p:cNvPr id="8" name="Picture 7" descr="http://blogs.msdn.com/resized-image.ashx/__size/550x0/__key/communityserver-blogs-components-weblogfiles/00-00-01-13-25/7608.final-image-3.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501457"/>
            <a:ext cx="5237480" cy="3855085"/>
          </a:xfrm>
          <a:prstGeom prst="rect">
            <a:avLst/>
          </a:prstGeom>
          <a:noFill/>
          <a:ln>
            <a:noFill/>
          </a:ln>
        </p:spPr>
      </p:pic>
      <p:pic>
        <p:nvPicPr>
          <p:cNvPr id="9" name="Picture 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350152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85689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Messaging</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Simple Queue Service</a:t>
            </a:r>
          </a:p>
          <a:p>
            <a:r>
              <a:rPr lang="en-US" dirty="0" smtClean="0"/>
              <a:t>Simple Workflow</a:t>
            </a:r>
          </a:p>
          <a:p>
            <a:r>
              <a:rPr lang="en-US" dirty="0" smtClean="0"/>
              <a:t>Simple Notification Service</a:t>
            </a:r>
          </a:p>
          <a:p>
            <a:r>
              <a:rPr lang="en-US" dirty="0" smtClean="0"/>
              <a:t>Kinesis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Azure Queue</a:t>
            </a:r>
          </a:p>
          <a:p>
            <a:r>
              <a:rPr lang="en-US" dirty="0" smtClean="0"/>
              <a:t>Service Bus</a:t>
            </a:r>
          </a:p>
          <a:p>
            <a:r>
              <a:rPr lang="en-US" dirty="0" err="1" smtClean="0"/>
              <a:t>Twilio</a:t>
            </a:r>
            <a:r>
              <a:rPr lang="en-US" dirty="0" smtClean="0"/>
              <a:t> (partner)</a:t>
            </a:r>
          </a:p>
          <a:p>
            <a:r>
              <a:rPr lang="en-US" dirty="0" smtClean="0"/>
              <a:t>Event Hubs</a:t>
            </a:r>
            <a:endParaRPr lang="en-US" dirty="0"/>
          </a:p>
        </p:txBody>
      </p:sp>
      <p:pic>
        <p:nvPicPr>
          <p:cNvPr id="3" name="Picture 2"/>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22704669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endParaRPr lang="en-US" dirty="0"/>
          </a:p>
        </p:txBody>
      </p:sp>
      <p:sp>
        <p:nvSpPr>
          <p:cNvPr id="9" name="Text Placeholder 8"/>
          <p:cNvSpPr>
            <a:spLocks noGrp="1"/>
          </p:cNvSpPr>
          <p:nvPr>
            <p:ph type="body" idx="1"/>
          </p:nvPr>
        </p:nvSpPr>
        <p:spPr/>
        <p:txBody>
          <a:bodyPr/>
          <a:lstStyle/>
          <a:p>
            <a:r>
              <a:rPr lang="en-US" dirty="0" smtClean="0"/>
              <a:t>Queue</a:t>
            </a:r>
            <a:endParaRPr lang="en-US" dirty="0"/>
          </a:p>
        </p:txBody>
      </p:sp>
      <p:sp>
        <p:nvSpPr>
          <p:cNvPr id="10" name="Content Placeholder 9"/>
          <p:cNvSpPr>
            <a:spLocks noGrp="1"/>
          </p:cNvSpPr>
          <p:nvPr>
            <p:ph sz="half" idx="2"/>
          </p:nvPr>
        </p:nvSpPr>
        <p:spPr/>
        <p:txBody>
          <a:bodyPr/>
          <a:lstStyle/>
          <a:p>
            <a:r>
              <a:rPr lang="en-US" dirty="0" smtClean="0"/>
              <a:t>Distributed computing</a:t>
            </a:r>
          </a:p>
          <a:p>
            <a:r>
              <a:rPr lang="en-US" dirty="0" smtClean="0"/>
              <a:t>Decouple who does the work</a:t>
            </a:r>
            <a:endParaRPr lang="en-US" dirty="0"/>
          </a:p>
        </p:txBody>
      </p:sp>
      <p:sp>
        <p:nvSpPr>
          <p:cNvPr id="11" name="Text Placeholder 10"/>
          <p:cNvSpPr>
            <a:spLocks noGrp="1"/>
          </p:cNvSpPr>
          <p:nvPr>
            <p:ph type="body" sz="quarter" idx="3"/>
          </p:nvPr>
        </p:nvSpPr>
        <p:spPr/>
        <p:txBody>
          <a:bodyPr/>
          <a:lstStyle/>
          <a:p>
            <a:endParaRPr lang="en-US"/>
          </a:p>
        </p:txBody>
      </p:sp>
      <p:sp>
        <p:nvSpPr>
          <p:cNvPr id="12" name="Content Placeholder 11"/>
          <p:cNvSpPr>
            <a:spLocks noGrp="1"/>
          </p:cNvSpPr>
          <p:nvPr>
            <p:ph sz="quarter" idx="4"/>
          </p:nvPr>
        </p:nvSpPr>
        <p:spPr/>
        <p:txBody>
          <a:bodyPr/>
          <a:lstStyle/>
          <a:p>
            <a:endParaRPr lang="en-US"/>
          </a:p>
        </p:txBody>
      </p:sp>
      <p:pic>
        <p:nvPicPr>
          <p:cNvPr id="7" name="Picture 6"/>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396240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Messaging</a:t>
            </a:r>
            <a:endParaRPr lang="en-US" dirty="0"/>
          </a:p>
        </p:txBody>
      </p:sp>
      <p:sp>
        <p:nvSpPr>
          <p:cNvPr id="9" name="Text Placeholder 8"/>
          <p:cNvSpPr>
            <a:spLocks noGrp="1"/>
          </p:cNvSpPr>
          <p:nvPr>
            <p:ph type="body" idx="1"/>
          </p:nvPr>
        </p:nvSpPr>
        <p:spPr/>
        <p:txBody>
          <a:bodyPr/>
          <a:lstStyle/>
          <a:p>
            <a:r>
              <a:rPr lang="en-US" dirty="0" smtClean="0"/>
              <a:t>Service Bus</a:t>
            </a:r>
            <a:endParaRPr lang="en-US" dirty="0"/>
          </a:p>
        </p:txBody>
      </p:sp>
      <p:sp>
        <p:nvSpPr>
          <p:cNvPr id="10" name="Content Placeholder 9"/>
          <p:cNvSpPr>
            <a:spLocks noGrp="1"/>
          </p:cNvSpPr>
          <p:nvPr>
            <p:ph sz="half" idx="2"/>
          </p:nvPr>
        </p:nvSpPr>
        <p:spPr/>
        <p:txBody>
          <a:bodyPr/>
          <a:lstStyle/>
          <a:p>
            <a:r>
              <a:rPr lang="en-US" dirty="0" smtClean="0"/>
              <a:t>Need to coordinate work</a:t>
            </a:r>
          </a:p>
          <a:p>
            <a:r>
              <a:rPr lang="en-US" dirty="0" smtClean="0"/>
              <a:t>Publish subscribe</a:t>
            </a:r>
          </a:p>
          <a:p>
            <a:r>
              <a:rPr lang="en-US" dirty="0" smtClean="0"/>
              <a:t>Workflow/process/saga</a:t>
            </a:r>
            <a:endParaRPr lang="en-US" dirty="0"/>
          </a:p>
        </p:txBody>
      </p:sp>
      <p:sp>
        <p:nvSpPr>
          <p:cNvPr id="11" name="Text Placeholder 10"/>
          <p:cNvSpPr>
            <a:spLocks noGrp="1"/>
          </p:cNvSpPr>
          <p:nvPr>
            <p:ph type="body" sz="quarter" idx="3"/>
          </p:nvPr>
        </p:nvSpPr>
        <p:spPr/>
        <p:txBody>
          <a:bodyPr/>
          <a:lstStyle/>
          <a:p>
            <a:endParaRPr lang="en-US"/>
          </a:p>
        </p:txBody>
      </p:sp>
      <p:sp>
        <p:nvSpPr>
          <p:cNvPr id="12" name="Content Placeholder 11"/>
          <p:cNvSpPr>
            <a:spLocks noGrp="1"/>
          </p:cNvSpPr>
          <p:nvPr>
            <p:ph sz="quarter" idx="4"/>
          </p:nvPr>
        </p:nvSpPr>
        <p:spPr/>
        <p:txBody>
          <a:bodyPr/>
          <a:lstStyle/>
          <a:p>
            <a:endParaRPr lang="en-US"/>
          </a:p>
        </p:txBody>
      </p:sp>
      <p:pic>
        <p:nvPicPr>
          <p:cNvPr id="7" name="Picture 6"/>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3409110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a:t>
            </a:r>
            <a:endParaRPr lang="en-US" dirty="0"/>
          </a:p>
        </p:txBody>
      </p:sp>
      <p:sp>
        <p:nvSpPr>
          <p:cNvPr id="3" name="Text Placeholder 2"/>
          <p:cNvSpPr>
            <a:spLocks noGrp="1"/>
          </p:cNvSpPr>
          <p:nvPr>
            <p:ph type="body" idx="1"/>
          </p:nvPr>
        </p:nvSpPr>
        <p:spPr/>
        <p:txBody>
          <a:bodyPr/>
          <a:lstStyle/>
          <a:p>
            <a:r>
              <a:rPr lang="en-US" dirty="0" smtClean="0"/>
              <a:t>Telemetry / </a:t>
            </a:r>
            <a:r>
              <a:rPr lang="en-US" dirty="0" err="1" smtClean="0"/>
              <a:t>IoT</a:t>
            </a:r>
            <a:r>
              <a:rPr lang="en-US" dirty="0" smtClean="0"/>
              <a:t> / High volume</a:t>
            </a:r>
            <a:endParaRPr lang="en-US" dirty="0"/>
          </a:p>
        </p:txBody>
      </p:sp>
      <p:sp>
        <p:nvSpPr>
          <p:cNvPr id="4" name="Content Placeholder 3"/>
          <p:cNvSpPr>
            <a:spLocks noGrp="1"/>
          </p:cNvSpPr>
          <p:nvPr>
            <p:ph sz="half" idx="2"/>
          </p:nvPr>
        </p:nvSpPr>
        <p:spPr/>
        <p:txBody>
          <a:bodyPr/>
          <a:lstStyle/>
          <a:p>
            <a:r>
              <a:rPr lang="en-US" dirty="0" smtClean="0"/>
              <a:t>Capture large data</a:t>
            </a:r>
          </a:p>
          <a:p>
            <a:r>
              <a:rPr lang="en-US" dirty="0" smtClean="0"/>
              <a:t>Never lose data</a:t>
            </a:r>
          </a:p>
          <a:p>
            <a:r>
              <a:rPr lang="en-US" dirty="0" smtClean="0"/>
              <a:t>Abstract yourself from volume</a:t>
            </a:r>
            <a:br>
              <a:rPr lang="en-US" dirty="0" smtClean="0"/>
            </a:br>
            <a:endParaRPr lang="en-US" dirty="0" smtClean="0"/>
          </a:p>
          <a:p>
            <a:r>
              <a:rPr lang="en-US" dirty="0" smtClean="0"/>
              <a:t>Ad campaign</a:t>
            </a:r>
          </a:p>
          <a:p>
            <a:r>
              <a:rPr lang="en-US" dirty="0" smtClean="0"/>
              <a:t>Sensor data</a:t>
            </a:r>
          </a:p>
          <a:p>
            <a:r>
              <a:rPr lang="en-US" dirty="0" smtClean="0"/>
              <a:t>Click tracking</a:t>
            </a:r>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pic>
        <p:nvPicPr>
          <p:cNvPr id="7" name="Picture 6"/>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3753130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Networking</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58434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p>
          <a:p>
            <a:r>
              <a:rPr lang="en-US" dirty="0" smtClean="0"/>
              <a:t>Direct Connect (VPN)</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p>
          <a:p>
            <a:r>
              <a:rPr lang="en-US" dirty="0" err="1" smtClean="0"/>
              <a:t>InfiniBand</a:t>
            </a:r>
            <a:r>
              <a:rPr lang="en-US" dirty="0" smtClean="0"/>
              <a:t> – 40Gbit RDMA</a:t>
            </a:r>
            <a:endParaRPr lang="en-US" dirty="0"/>
          </a:p>
        </p:txBody>
      </p:sp>
      <p:pic>
        <p:nvPicPr>
          <p:cNvPr id="9" name="Picture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014587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Directory support</a:t>
            </a:r>
          </a:p>
          <a:p>
            <a:pPr lvl="1"/>
            <a:r>
              <a:rPr lang="en-US" dirty="0" smtClean="0"/>
              <a:t>Active </a:t>
            </a:r>
            <a:r>
              <a:rPr lang="en-US" dirty="0" smtClean="0"/>
              <a:t>directory just </a:t>
            </a:r>
            <a:r>
              <a:rPr lang="en-US" dirty="0" smtClean="0"/>
              <a:t>released!</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pic>
        <p:nvPicPr>
          <p:cNvPr id="12" name="Picture 1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
        <p:nvSpPr>
          <p:cNvPr id="6" name="Right Arrow 5"/>
          <p:cNvSpPr/>
          <p:nvPr/>
        </p:nvSpPr>
        <p:spPr>
          <a:xfrm>
            <a:off x="1028700" y="3759200"/>
            <a:ext cx="4648200" cy="2430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But wait!  …there’s more…</a:t>
            </a:r>
            <a:endParaRPr lang="en-US" dirty="0"/>
          </a:p>
        </p:txBody>
      </p:sp>
    </p:spTree>
    <p:extLst>
      <p:ext uri="{BB962C8B-B14F-4D97-AF65-F5344CB8AC3E}">
        <p14:creationId xmlns:p14="http://schemas.microsoft.com/office/powerpoint/2010/main" val="138087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pPr marL="0" indent="0">
              <a:buNone/>
            </a:pP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lnSpcReduction="10000"/>
          </a:bodyPr>
          <a:lstStyle/>
          <a:p>
            <a:r>
              <a:rPr lang="en-US" dirty="0" smtClean="0"/>
              <a:t>Site to site recovery</a:t>
            </a:r>
          </a:p>
          <a:p>
            <a:pPr lvl="1"/>
            <a:r>
              <a:rPr lang="en-US" dirty="0" smtClean="0"/>
              <a:t>Replicate local Hyper-V to the cloud</a:t>
            </a:r>
          </a:p>
          <a:p>
            <a:pPr lvl="1"/>
            <a:r>
              <a:rPr lang="en-US" dirty="0" smtClean="0"/>
              <a:t>Recover local from cloud</a:t>
            </a:r>
          </a:p>
          <a:p>
            <a:r>
              <a:rPr lang="en-US" dirty="0" smtClean="0"/>
              <a:t>Remote Apps </a:t>
            </a:r>
          </a:p>
          <a:p>
            <a:pPr lvl="1"/>
            <a:r>
              <a:rPr lang="en-US" dirty="0" smtClean="0"/>
              <a:t>office in cloud for mobile devices</a:t>
            </a:r>
          </a:p>
          <a:p>
            <a:r>
              <a:rPr lang="en-US" dirty="0" smtClean="0"/>
              <a:t>Azure in a box!</a:t>
            </a:r>
          </a:p>
          <a:p>
            <a:r>
              <a:rPr lang="en-US" dirty="0" smtClean="0"/>
              <a:t>Dell hardware</a:t>
            </a:r>
          </a:p>
          <a:p>
            <a:r>
              <a:rPr lang="en-US" dirty="0" smtClean="0"/>
              <a:t>Azure platform</a:t>
            </a:r>
            <a:endParaRPr lang="en-US" dirty="0"/>
          </a:p>
        </p:txBody>
      </p:sp>
      <p:pic>
        <p:nvPicPr>
          <p:cNvPr id="12" name="Picture 1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24400584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https://trello-backgrounds.s3.amazonaws.com/4ffae06ae1e81cf7680005cf/2000x1560/a6c31094145538db4d5083e3badfa8ae/AzureBoo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1837" y="365125"/>
            <a:ext cx="7883525" cy="614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73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N. Virginia</a:t>
            </a:r>
          </a:p>
          <a:p>
            <a:r>
              <a:rPr lang="en-US" dirty="0" smtClean="0"/>
              <a:t>Oregon</a:t>
            </a:r>
          </a:p>
          <a:p>
            <a:r>
              <a:rPr lang="en-US" dirty="0" smtClean="0"/>
              <a:t>N. California</a:t>
            </a:r>
          </a:p>
          <a:p>
            <a:r>
              <a:rPr lang="en-US" dirty="0" smtClean="0"/>
              <a:t>Ireland</a:t>
            </a:r>
          </a:p>
          <a:p>
            <a:r>
              <a:rPr lang="en-US" dirty="0" smtClean="0"/>
              <a:t>Singapore</a:t>
            </a:r>
          </a:p>
          <a:p>
            <a:r>
              <a:rPr lang="en-US" dirty="0" smtClean="0"/>
              <a:t>Tokyo</a:t>
            </a:r>
          </a:p>
          <a:p>
            <a:r>
              <a:rPr lang="en-US" dirty="0" smtClean="0"/>
              <a:t>Sydney</a:t>
            </a:r>
          </a:p>
          <a:p>
            <a:r>
              <a:rPr lang="en-US" dirty="0" smtClean="0"/>
              <a:t>S</a:t>
            </a:r>
            <a:r>
              <a:rPr lang="en-US" dirty="0"/>
              <a:t>ã</a:t>
            </a:r>
            <a:r>
              <a:rPr lang="en-US" dirty="0" smtClean="0"/>
              <a:t>o Palo</a:t>
            </a:r>
          </a:p>
          <a:p>
            <a:r>
              <a:rPr lang="en-US" dirty="0" err="1" smtClean="0"/>
              <a:t>GovCloud</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fontScale="92500" lnSpcReduction="10000"/>
          </a:bodyPr>
          <a:lstStyle/>
          <a:p>
            <a:r>
              <a:rPr lang="en-US" dirty="0" smtClean="0"/>
              <a:t>N. Central US</a:t>
            </a:r>
          </a:p>
          <a:p>
            <a:r>
              <a:rPr lang="en-US" dirty="0" smtClean="0"/>
              <a:t>S. Central US</a:t>
            </a:r>
          </a:p>
          <a:p>
            <a:r>
              <a:rPr lang="en-US" dirty="0" smtClean="0"/>
              <a:t>W. US</a:t>
            </a:r>
          </a:p>
          <a:p>
            <a:r>
              <a:rPr lang="en-US" dirty="0" smtClean="0"/>
              <a:t>E. US</a:t>
            </a:r>
          </a:p>
          <a:p>
            <a:r>
              <a:rPr lang="en-US" dirty="0" smtClean="0"/>
              <a:t>N. Europe</a:t>
            </a:r>
          </a:p>
          <a:p>
            <a:r>
              <a:rPr lang="en-US" dirty="0" smtClean="0"/>
              <a:t>W. Europe</a:t>
            </a:r>
          </a:p>
          <a:p>
            <a:r>
              <a:rPr lang="en-US" dirty="0" smtClean="0"/>
              <a:t>E. Asia</a:t>
            </a:r>
          </a:p>
          <a:p>
            <a:r>
              <a:rPr lang="en-US" dirty="0" smtClean="0"/>
              <a:t>SE. Asia</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9074742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a:bodyPr>
          <a:lstStyle/>
          <a:p>
            <a:r>
              <a:rPr lang="en-US" dirty="0" smtClean="0"/>
              <a:t>Regions</a:t>
            </a:r>
          </a:p>
          <a:p>
            <a:r>
              <a:rPr lang="en-US" dirty="0" smtClean="0"/>
              <a:t>Zones</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a:bodyPr>
          <a:lstStyle/>
          <a:p>
            <a:r>
              <a:rPr lang="en-US" dirty="0" smtClean="0"/>
              <a:t>Regions</a:t>
            </a:r>
          </a:p>
          <a:p>
            <a:r>
              <a:rPr lang="en-US" dirty="0" smtClean="0"/>
              <a:t>Availability Sets</a:t>
            </a:r>
          </a:p>
          <a:p>
            <a:pPr lvl="1"/>
            <a:r>
              <a:rPr lang="en-US" dirty="0" smtClean="0"/>
              <a:t>Update Domain</a:t>
            </a:r>
          </a:p>
          <a:p>
            <a:pPr lvl="1"/>
            <a:r>
              <a:rPr lang="en-US" dirty="0" smtClean="0"/>
              <a:t>Fault Domain</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41299787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23238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err="1" smtClean="0"/>
              <a:t>SendGrid</a:t>
            </a:r>
            <a:r>
              <a:rPr lang="en-US" dirty="0" smtClean="0"/>
              <a:t> could be used here too</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pic>
        <p:nvPicPr>
          <p:cNvPr id="2" name="Picture 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Tree>
    <p:extLst>
      <p:ext uri="{BB962C8B-B14F-4D97-AF65-F5344CB8AC3E}">
        <p14:creationId xmlns:p14="http://schemas.microsoft.com/office/powerpoint/2010/main" val="342336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a:xfrm>
            <a:off x="838200" y="1825625"/>
            <a:ext cx="10515600" cy="2174875"/>
          </a:xfrm>
        </p:spPr>
        <p:txBody>
          <a:bodyPr>
            <a:normAutofit/>
          </a:bodyPr>
          <a:lstStyle/>
          <a:p>
            <a:r>
              <a:rPr lang="en-US" dirty="0" smtClean="0"/>
              <a:t>Neither </a:t>
            </a:r>
            <a:r>
              <a:rPr lang="en-US" dirty="0" smtClean="0"/>
              <a:t>Azure or AWS has </a:t>
            </a:r>
            <a:r>
              <a:rPr lang="en-US" dirty="0" smtClean="0"/>
              <a:t>a good “manage my business email” </a:t>
            </a:r>
            <a:br>
              <a:rPr lang="en-US" dirty="0" smtClean="0"/>
            </a:br>
            <a:r>
              <a:rPr lang="en-US" dirty="0" smtClean="0"/>
              <a:t>in the cloud story</a:t>
            </a:r>
          </a:p>
          <a:p>
            <a:r>
              <a:rPr lang="en-US" dirty="0" smtClean="0"/>
              <a:t>You can set up an SMTP/POP3/IMAP in both easily</a:t>
            </a:r>
            <a:br>
              <a:rPr lang="en-US" dirty="0" smtClean="0"/>
            </a:br>
            <a:endParaRPr lang="en-US" dirty="0" smtClean="0"/>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
        <p:nvSpPr>
          <p:cNvPr id="8" name="Content Placeholder 6"/>
          <p:cNvSpPr txBox="1">
            <a:spLocks/>
          </p:cNvSpPr>
          <p:nvPr/>
        </p:nvSpPr>
        <p:spPr>
          <a:xfrm>
            <a:off x="838200" y="3794125"/>
            <a:ext cx="10515600" cy="2174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But wait - Microsoft Office 365</a:t>
            </a:r>
          </a:p>
          <a:p>
            <a:pPr lvl="1"/>
            <a:r>
              <a:rPr lang="en-US" dirty="0"/>
              <a:t>STMP/POP3/IMAP</a:t>
            </a:r>
          </a:p>
          <a:p>
            <a:pPr lvl="1"/>
            <a:r>
              <a:rPr lang="en-US" dirty="0"/>
              <a:t>Awesome integration with </a:t>
            </a:r>
            <a:r>
              <a:rPr lang="en-US" dirty="0" smtClean="0"/>
              <a:t>Office</a:t>
            </a:r>
            <a:br>
              <a:rPr lang="en-US" dirty="0" smtClean="0"/>
            </a:br>
            <a:endParaRPr lang="en-US" dirty="0" smtClean="0"/>
          </a:p>
        </p:txBody>
      </p:sp>
    </p:spTree>
    <p:extLst>
      <p:ext uri="{BB962C8B-B14F-4D97-AF65-F5344CB8AC3E}">
        <p14:creationId xmlns:p14="http://schemas.microsoft.com/office/powerpoint/2010/main" val="9911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Security</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0639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ISO 27001</a:t>
            </a:r>
          </a:p>
          <a:p>
            <a:r>
              <a:rPr lang="en-US" dirty="0" smtClean="0"/>
              <a:t>PCI DSS</a:t>
            </a:r>
          </a:p>
          <a:p>
            <a:r>
              <a:rPr lang="en-US" dirty="0" smtClean="0"/>
              <a:t>DIACAP Level 2</a:t>
            </a:r>
          </a:p>
          <a:p>
            <a:r>
              <a:rPr lang="en-US" dirty="0" smtClean="0"/>
              <a:t>FISMA</a:t>
            </a:r>
          </a:p>
          <a:p>
            <a:r>
              <a:rPr lang="en-US" dirty="0" err="1" smtClean="0"/>
              <a:t>FedRAMP</a:t>
            </a:r>
            <a:endParaRPr lang="en-US" dirty="0" smtClean="0"/>
          </a:p>
          <a:p>
            <a:r>
              <a:rPr lang="en-US" dirty="0" smtClean="0"/>
              <a:t>Government Cloud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ISO 27001</a:t>
            </a:r>
          </a:p>
          <a:p>
            <a:r>
              <a:rPr lang="en-US" dirty="0" smtClean="0"/>
              <a:t>PCI DSS</a:t>
            </a:r>
          </a:p>
          <a:p>
            <a:r>
              <a:rPr lang="en-US" dirty="0" smtClean="0"/>
              <a:t>HIPPA</a:t>
            </a:r>
          </a:p>
          <a:p>
            <a:r>
              <a:rPr lang="en-US" dirty="0" smtClean="0"/>
              <a:t>SSAE 16</a:t>
            </a:r>
          </a:p>
          <a:p>
            <a:r>
              <a:rPr lang="en-US" dirty="0" smtClean="0"/>
              <a:t>Cloud Security Alliance</a:t>
            </a:r>
          </a:p>
          <a:p>
            <a:r>
              <a:rPr lang="en-US" dirty="0" err="1" smtClean="0"/>
              <a:t>FedRAMP</a:t>
            </a:r>
            <a:endParaRPr lang="en-US" dirty="0" smtClean="0"/>
          </a:p>
          <a:p>
            <a:r>
              <a:rPr lang="en-US" dirty="0" smtClean="0"/>
              <a:t>CJIS</a:t>
            </a:r>
          </a:p>
          <a:p>
            <a:r>
              <a:rPr lang="en-US" dirty="0" smtClean="0"/>
              <a:t>Azure Government (preview)</a:t>
            </a:r>
          </a:p>
        </p:txBody>
      </p:sp>
      <p:pic>
        <p:nvPicPr>
          <p:cNvPr id="2" name="Pictur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00866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PCI DSS</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Payment Card Industry Data Security Standard is </a:t>
            </a:r>
            <a:r>
              <a:rPr lang="en-US" b="1" dirty="0" smtClean="0"/>
              <a:t>a proprietary information security standard for organizations that handle branded credit cards</a:t>
            </a:r>
            <a:r>
              <a:rPr lang="en-US" dirty="0" smtClean="0"/>
              <a:t> from the major card brands including Visa, Master Card, American Express, Discover, and JCB.  Private label cards, those without a logo from a major card brand are not included in the scope of the PCI DSS.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0912479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HIPPA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Health Insurance Portability and Accountability Act sets the </a:t>
            </a:r>
            <a:r>
              <a:rPr lang="en-US" b="1" dirty="0" smtClean="0"/>
              <a:t>standard for protecting sensitive patient data</a:t>
            </a:r>
            <a:r>
              <a:rPr lang="en-US" dirty="0" smtClean="0"/>
              <a:t>.  Any company that deals with protected health information (PHI) must ensure that all the required physical, network, and process security measures are in place and followed.</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2918361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ISO 27001</a:t>
            </a:r>
            <a:endParaRPr lang="en-US" dirty="0"/>
          </a:p>
        </p:txBody>
      </p:sp>
      <p:sp>
        <p:nvSpPr>
          <p:cNvPr id="6" name="Content Placeholder 5"/>
          <p:cNvSpPr>
            <a:spLocks noGrp="1"/>
          </p:cNvSpPr>
          <p:nvPr>
            <p:ph sz="half" idx="2"/>
          </p:nvPr>
        </p:nvSpPr>
        <p:spPr>
          <a:xfrm>
            <a:off x="839788" y="2505075"/>
            <a:ext cx="10541574" cy="3684588"/>
          </a:xfrm>
        </p:spPr>
        <p:txBody>
          <a:bodyPr/>
          <a:lstStyle/>
          <a:p>
            <a:pPr marL="0" indent="0">
              <a:buNone/>
            </a:pPr>
            <a:r>
              <a:rPr lang="en-US" dirty="0" smtClean="0"/>
              <a:t>A specification for an information security management system (ISMS).  An ISMS is a </a:t>
            </a:r>
            <a:r>
              <a:rPr lang="en-US" b="1" dirty="0" smtClean="0"/>
              <a:t>framework of policies and procedures that includes all legal, physical and technical controls involved in an organization's information risk management processes</a:t>
            </a:r>
            <a:r>
              <a:rPr lang="en-US" dirty="0" smtClean="0"/>
              <a:t>.</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8327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54751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1203289"/>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567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DIACAP Level 2</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a:t>
            </a:r>
            <a:r>
              <a:rPr lang="en-US" dirty="0" err="1" smtClean="0"/>
              <a:t>DoD</a:t>
            </a:r>
            <a:r>
              <a:rPr lang="en-US" dirty="0" smtClean="0"/>
              <a:t> Information Assurance Certification and Accreditation Process is a United States Department of Defense </a:t>
            </a:r>
            <a:r>
              <a:rPr lang="en-US" b="1" dirty="0" smtClean="0"/>
              <a:t>process that means to ensure that companies and organizations apply risk management to information systems</a:t>
            </a:r>
            <a:r>
              <a:rPr lang="en-US" dirty="0" smtClean="0"/>
              <a:t>.  DIACAP defines a </a:t>
            </a:r>
            <a:r>
              <a:rPr lang="en-US" dirty="0" err="1" smtClean="0"/>
              <a:t>DoD</a:t>
            </a:r>
            <a:r>
              <a:rPr lang="en-US" dirty="0" smtClean="0"/>
              <a:t>-wide formal and standard set of activities, general tasks and a management structure process for the certification and accreditation of a </a:t>
            </a:r>
            <a:r>
              <a:rPr lang="en-US" dirty="0" err="1" smtClean="0"/>
              <a:t>DoD</a:t>
            </a:r>
            <a:r>
              <a:rPr lang="en-US" dirty="0" smtClean="0"/>
              <a:t> IS that maintains the information assurance posture throughout the system’s life cycle.</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133669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FISMA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Information Security Management Act (FISMA) is United States legislation that defines a comprehensive </a:t>
            </a:r>
            <a:r>
              <a:rPr lang="en-US" b="1" dirty="0" smtClean="0"/>
              <a:t>framework to protect government information, operations and assets against natural or man-made threats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94878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err="1" smtClean="0"/>
              <a:t>FedRAMP</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Risk and Authorization management program (</a:t>
            </a:r>
            <a:r>
              <a:rPr lang="en-US" dirty="0" err="1" smtClean="0"/>
              <a:t>FedRAMP</a:t>
            </a:r>
            <a:r>
              <a:rPr lang="en-US" dirty="0" smtClean="0"/>
              <a:t>) is </a:t>
            </a:r>
            <a:r>
              <a:rPr lang="en-US" b="1" dirty="0" smtClean="0"/>
              <a:t>a government-wide program that provides a standardized approach to security assessment, authorization, and continuous monitoring</a:t>
            </a:r>
            <a:r>
              <a:rPr lang="en-US" dirty="0" smtClean="0"/>
              <a:t> for cloud products and services.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3465439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SSAE 16</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Statement on Standards for Attestation Engagements is a regulation created by the Auditing Standards Board (ASB) of the American Institute of Certified Public Accountants (AICPA) </a:t>
            </a:r>
            <a:r>
              <a:rPr lang="en-US" b="1" dirty="0" smtClean="0"/>
              <a:t>for redefining and updating how service companies report on compliance controls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273459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Cloud Security Alliance</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Cloud Security Alliance (CSA) is a not-for-profit organization with a mission to </a:t>
            </a:r>
            <a:r>
              <a:rPr lang="en-US" b="1" dirty="0" smtClean="0"/>
              <a:t>promote the use of best practices for providing security assurance within Cloud Computing</a:t>
            </a:r>
            <a:r>
              <a:rPr lang="en-US" dirty="0" smtClean="0"/>
              <a:t>, and to provide education on the uses of Cloud Computing to help secure all other forms of computing.  The Cloud Security Alliance is led by a broad coalition of industry practitioners, corporations, associations and other key stakeholders.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6210671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CJIS</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Criminal Justice Information Services security policy is to </a:t>
            </a:r>
            <a:r>
              <a:rPr lang="en-US" b="1" dirty="0" smtClean="0"/>
              <a:t>provide appropriate controls to protect the full lifecycle of criminal justice information, whether at rest or in transit</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391395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Government</a:t>
            </a:r>
            <a:endParaRPr lang="en-US" dirty="0"/>
          </a:p>
        </p:txBody>
      </p:sp>
      <p:sp>
        <p:nvSpPr>
          <p:cNvPr id="6" name="Content Placeholder 5"/>
          <p:cNvSpPr>
            <a:spLocks noGrp="1"/>
          </p:cNvSpPr>
          <p:nvPr>
            <p:ph sz="half" idx="2"/>
          </p:nvPr>
        </p:nvSpPr>
        <p:spPr>
          <a:xfrm>
            <a:off x="839788" y="2505075"/>
            <a:ext cx="10794493" cy="3684588"/>
          </a:xfrm>
        </p:spPr>
        <p:txBody>
          <a:bodyPr/>
          <a:lstStyle/>
          <a:p>
            <a:r>
              <a:rPr lang="en-US" dirty="0" smtClean="0"/>
              <a:t>Physical and network isolation from non-U.S. government deployments</a:t>
            </a:r>
          </a:p>
          <a:p>
            <a:r>
              <a:rPr lang="en-US" dirty="0" smtClean="0"/>
              <a:t>Requires specialized personnel screening</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006196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Operating System &amp; </a:t>
            </a:r>
            <a:br>
              <a:rPr lang="en-US" dirty="0" smtClean="0"/>
            </a:br>
            <a:r>
              <a:rPr lang="en-US" dirty="0" smtClean="0"/>
              <a:t>Data Transfer</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77182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CentOS</a:t>
            </a:r>
          </a:p>
          <a:p>
            <a:r>
              <a:rPr lang="en-US" dirty="0" err="1" smtClean="0"/>
              <a:t>Debian</a:t>
            </a:r>
            <a:endParaRPr lang="en-US" dirty="0" smtClean="0"/>
          </a:p>
          <a:p>
            <a:r>
              <a:rPr lang="en-US" dirty="0" smtClean="0"/>
              <a:t>Ubuntu</a:t>
            </a:r>
          </a:p>
          <a:p>
            <a:r>
              <a:rPr lang="en-US" dirty="0" smtClean="0"/>
              <a:t>FreeBSD</a:t>
            </a:r>
          </a:p>
          <a:p>
            <a:r>
              <a:rPr lang="en-US" dirty="0" err="1" smtClean="0"/>
              <a:t>RedHat</a:t>
            </a:r>
            <a:endParaRPr lang="en-US" dirty="0" smtClean="0"/>
          </a:p>
          <a:p>
            <a:r>
              <a:rPr lang="en-US" dirty="0" smtClean="0"/>
              <a:t>Windows</a:t>
            </a:r>
            <a:endParaRPr lang="en-US" dirty="0"/>
          </a:p>
        </p:txBody>
      </p:sp>
      <p:sp>
        <p:nvSpPr>
          <p:cNvPr id="8" name="Content Placeholder 7"/>
          <p:cNvSpPr>
            <a:spLocks noGrp="1"/>
          </p:cNvSpPr>
          <p:nvPr>
            <p:ph sz="quarter" idx="4"/>
          </p:nvPr>
        </p:nvSpPr>
        <p:spPr/>
        <p:txBody>
          <a:bodyPr/>
          <a:lstStyle/>
          <a:p>
            <a:r>
              <a:rPr lang="en-US" dirty="0" smtClean="0"/>
              <a:t>Windows</a:t>
            </a:r>
          </a:p>
          <a:p>
            <a:r>
              <a:rPr lang="en-US" dirty="0" smtClean="0"/>
              <a:t>CentOS</a:t>
            </a:r>
          </a:p>
          <a:p>
            <a:r>
              <a:rPr lang="en-US" dirty="0" smtClean="0"/>
              <a:t>Ubuntu</a:t>
            </a:r>
          </a:p>
          <a:p>
            <a:r>
              <a:rPr lang="en-US" dirty="0" smtClean="0"/>
              <a:t>SUSE</a:t>
            </a:r>
          </a:p>
          <a:p>
            <a:endParaRPr lang="en-US" dirty="0"/>
          </a:p>
        </p:txBody>
      </p:sp>
      <p:pic>
        <p:nvPicPr>
          <p:cNvPr id="8194"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3"/>
          </p:nvPr>
        </p:nvSpPr>
        <p:spPr/>
        <p:txBody>
          <a:bodyPr/>
          <a:lstStyle/>
          <a:p>
            <a:r>
              <a:rPr lang="en-US" dirty="0" smtClean="0"/>
              <a:t>Azure</a:t>
            </a:r>
            <a:endParaRPr lang="en-US" dirty="0"/>
          </a:p>
        </p:txBody>
      </p:sp>
    </p:spTree>
    <p:extLst>
      <p:ext uri="{BB962C8B-B14F-4D97-AF65-F5344CB8AC3E}">
        <p14:creationId xmlns:p14="http://schemas.microsoft.com/office/powerpoint/2010/main" val="35437410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Drupal</a:t>
            </a:r>
          </a:p>
          <a:p>
            <a:r>
              <a:rPr lang="en-US" dirty="0" smtClean="0"/>
              <a:t>Apache</a:t>
            </a:r>
          </a:p>
          <a:p>
            <a:r>
              <a:rPr lang="en-US" dirty="0" err="1" smtClean="0"/>
              <a:t>PrestaShop</a:t>
            </a:r>
            <a:endParaRPr lang="en-US" dirty="0" smtClean="0"/>
          </a:p>
          <a:p>
            <a:r>
              <a:rPr lang="en-US" dirty="0" smtClean="0"/>
              <a:t>Bugzilla</a:t>
            </a:r>
          </a:p>
          <a:p>
            <a:r>
              <a:rPr lang="en-US" dirty="0" smtClean="0"/>
              <a:t>Discourse</a:t>
            </a:r>
          </a:p>
          <a:p>
            <a:r>
              <a:rPr lang="en-US" dirty="0" err="1" smtClean="0"/>
              <a:t>ZenCart</a:t>
            </a:r>
            <a:endParaRPr lang="en-US" dirty="0" smtClean="0"/>
          </a:p>
          <a:p>
            <a:r>
              <a:rPr lang="en-US" dirty="0" smtClean="0"/>
              <a:t>WordPress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Drupal</a:t>
            </a:r>
          </a:p>
          <a:p>
            <a:r>
              <a:rPr lang="en-US" dirty="0" smtClean="0"/>
              <a:t>Apache</a:t>
            </a:r>
          </a:p>
          <a:p>
            <a:r>
              <a:rPr lang="en-US" dirty="0" smtClean="0"/>
              <a:t>Bakery (web template)</a:t>
            </a:r>
          </a:p>
          <a:p>
            <a:r>
              <a:rPr lang="en-US" dirty="0" err="1" smtClean="0"/>
              <a:t>BugNET</a:t>
            </a:r>
            <a:endParaRPr lang="en-US" dirty="0" smtClean="0"/>
          </a:p>
          <a:p>
            <a:r>
              <a:rPr lang="en-US" dirty="0" smtClean="0"/>
              <a:t>MVC Forum</a:t>
            </a:r>
          </a:p>
          <a:p>
            <a:r>
              <a:rPr lang="en-US" dirty="0" err="1" smtClean="0"/>
              <a:t>OpenCart</a:t>
            </a:r>
            <a:endParaRPr lang="en-US" dirty="0" smtClean="0"/>
          </a:p>
          <a:p>
            <a:r>
              <a:rPr lang="en-US" dirty="0" smtClean="0"/>
              <a:t>WordPress</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67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2904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Data into the data center is free</a:t>
            </a:r>
          </a:p>
          <a:p>
            <a:r>
              <a:rPr lang="en-US" dirty="0" smtClean="0"/>
              <a:t>Data out is paid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Data into the data center is free</a:t>
            </a:r>
          </a:p>
          <a:p>
            <a:r>
              <a:rPr lang="en-US" dirty="0" smtClean="0"/>
              <a:t>Data out is paid</a:t>
            </a:r>
          </a:p>
          <a:p>
            <a:r>
              <a:rPr lang="en-US" dirty="0" smtClean="0"/>
              <a:t>Data moving internally is free </a:t>
            </a:r>
          </a:p>
          <a:p>
            <a:pPr lvl="1"/>
            <a:r>
              <a:rPr lang="en-US" dirty="0" smtClean="0"/>
              <a:t>in the same data center</a:t>
            </a:r>
          </a:p>
        </p:txBody>
      </p:sp>
      <p:sp>
        <p:nvSpPr>
          <p:cNvPr id="3" name="Rectangle 2"/>
          <p:cNvSpPr/>
          <p:nvPr/>
        </p:nvSpPr>
        <p:spPr>
          <a:xfrm>
            <a:off x="3592305" y="4954795"/>
            <a:ext cx="4810539" cy="84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the rates for each service you use.</a:t>
            </a:r>
          </a:p>
          <a:p>
            <a:pPr algn="ctr"/>
            <a:r>
              <a:rPr lang="en-US" dirty="0"/>
              <a:t>R</a:t>
            </a:r>
            <a:r>
              <a:rPr lang="en-US" dirty="0" smtClean="0"/>
              <a:t>ates vary significantly!</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592304" y="5974660"/>
            <a:ext cx="4810539" cy="430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And change often!</a:t>
            </a:r>
            <a:endParaRPr lang="en-US" dirty="0"/>
          </a:p>
        </p:txBody>
      </p:sp>
    </p:spTree>
    <p:extLst>
      <p:ext uri="{BB962C8B-B14F-4D97-AF65-F5344CB8AC3E}">
        <p14:creationId xmlns:p14="http://schemas.microsoft.com/office/powerpoint/2010/main" val="10732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AWS Import/Export</a:t>
            </a:r>
          </a:p>
          <a:p>
            <a:pPr lvl="1"/>
            <a:r>
              <a:rPr lang="en-US" dirty="0" smtClean="0"/>
              <a:t>Physical storage devices</a:t>
            </a:r>
          </a:p>
          <a:p>
            <a:pPr lvl="1"/>
            <a:r>
              <a:rPr lang="en-US" dirty="0" smtClean="0"/>
              <a:t>To and from data center</a:t>
            </a:r>
          </a:p>
          <a:p>
            <a:pPr lvl="1"/>
            <a:r>
              <a:rPr lang="en-US" dirty="0" smtClean="0"/>
              <a:t>S3 Buckets (blob)</a:t>
            </a:r>
          </a:p>
          <a:p>
            <a:pPr lvl="1"/>
            <a:r>
              <a:rPr lang="en-US" dirty="0" smtClean="0"/>
              <a:t>EBS snapshots (images)</a:t>
            </a:r>
          </a:p>
          <a:p>
            <a:pPr lvl="1"/>
            <a:r>
              <a:rPr lang="en-US" dirty="0" smtClean="0"/>
              <a:t>Glacier (cold storage)</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Import/Export Service</a:t>
            </a:r>
          </a:p>
          <a:p>
            <a:pPr lvl="1"/>
            <a:r>
              <a:rPr lang="en-US" dirty="0" smtClean="0"/>
              <a:t>Physical storage devices</a:t>
            </a:r>
          </a:p>
          <a:p>
            <a:pPr lvl="1"/>
            <a:r>
              <a:rPr lang="en-US" dirty="0" smtClean="0"/>
              <a:t>To and from data center</a:t>
            </a:r>
          </a:p>
          <a:p>
            <a:pPr lvl="1"/>
            <a:r>
              <a:rPr lang="en-US" dirty="0" smtClean="0"/>
              <a:t>Azure Blob storage</a:t>
            </a:r>
            <a:endParaRPr lang="en-US" dirty="0"/>
          </a:p>
          <a:p>
            <a:endParaRPr lang="en-US" dirty="0" smtClean="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749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Development Languages &amp; Runtime Support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58709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 &amp; Runtimes</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pic>
        <p:nvPicPr>
          <p:cNvPr id="2" name="Pictur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37446802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Visual </a:t>
            </a:r>
            <a:r>
              <a:rPr lang="en-US" dirty="0" smtClean="0"/>
              <a:t>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lstStyle/>
          <a:p>
            <a:r>
              <a:rPr lang="en-US" b="1" dirty="0" smtClean="0"/>
              <a:t>Deep</a:t>
            </a:r>
            <a:r>
              <a:rPr lang="en-US" dirty="0" smtClean="0"/>
              <a:t> visual 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p>
          <a:p>
            <a:pPr lvl="1"/>
            <a:r>
              <a:rPr lang="en-US" dirty="0" smtClean="0"/>
              <a:t>Community </a:t>
            </a:r>
            <a:r>
              <a:rPr lang="en-US" dirty="0" err="1" smtClean="0"/>
              <a:t>contrib</a:t>
            </a:r>
            <a:r>
              <a:rPr lang="en-US" dirty="0" smtClean="0"/>
              <a:t> model</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9321325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pic>
        <p:nvPicPr>
          <p:cNvPr id="8" name="Picture 7"/>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1334569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15615" y="1398142"/>
            <a:ext cx="8283960" cy="5586857"/>
          </a:xfrm>
          <a:prstGeom prst="rect">
            <a:avLst/>
          </a:prstGeom>
        </p:spPr>
      </p:pic>
      <p:sp>
        <p:nvSpPr>
          <p:cNvPr id="7" name="Title 6"/>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22912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140" y="1378031"/>
            <a:ext cx="8528435" cy="6505494"/>
          </a:xfrm>
          <a:prstGeom prst="rect">
            <a:avLst/>
          </a:prstGeom>
        </p:spPr>
      </p:pic>
      <p:sp>
        <p:nvSpPr>
          <p:cNvPr id="2" name="Title 1"/>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2141456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5" name="Subtitle 4"/>
          <p:cNvSpPr>
            <a:spLocks noGrp="1"/>
          </p:cNvSpPr>
          <p:nvPr>
            <p:ph type="subTitle" idx="1"/>
          </p:nvPr>
        </p:nvSpPr>
        <p:spPr>
          <a:xfrm>
            <a:off x="4688114" y="3602038"/>
            <a:ext cx="7500076" cy="2430462"/>
          </a:xfrm>
        </p:spPr>
        <p:txBody>
          <a:bodyPr>
            <a:normAutofit/>
          </a:bodyPr>
          <a:lstStyle/>
          <a:p>
            <a:r>
              <a:rPr lang="en-US" dirty="0" smtClean="0"/>
              <a:t>Andrew Siemer - </a:t>
            </a:r>
            <a:r>
              <a:rPr lang="en-US" b="1" dirty="0"/>
              <a:t>Clear</a:t>
            </a:r>
            <a:r>
              <a:rPr lang="en-US" dirty="0"/>
              <a:t> Measure</a:t>
            </a:r>
          </a:p>
          <a:p>
            <a:r>
              <a:rPr lang="en-US" dirty="0" smtClean="0">
                <a:solidFill>
                  <a:schemeClr val="accent1">
                    <a:lumMod val="40000"/>
                    <a:lumOff val="60000"/>
                  </a:schemeClr>
                </a:solidFill>
              </a:rPr>
              <a:t>andrew@clear-measure.com</a:t>
            </a:r>
          </a:p>
          <a:p>
            <a:r>
              <a:rPr lang="en-US" dirty="0" smtClean="0">
                <a:solidFill>
                  <a:schemeClr val="accent1">
                    <a:lumMod val="40000"/>
                    <a:lumOff val="60000"/>
                  </a:schemeClr>
                </a:solidFill>
              </a:rPr>
              <a:t>(512) 387-1976</a:t>
            </a:r>
          </a:p>
          <a:p>
            <a:r>
              <a:rPr lang="en-US" dirty="0" smtClean="0">
                <a:solidFill>
                  <a:schemeClr val="accent1">
                    <a:lumMod val="40000"/>
                    <a:lumOff val="60000"/>
                  </a:schemeClr>
                </a:solidFill>
              </a:rPr>
              <a:t>@asiemer</a:t>
            </a:r>
          </a:p>
        </p:txBody>
      </p:sp>
    </p:spTree>
    <p:extLst>
      <p:ext uri="{BB962C8B-B14F-4D97-AF65-F5344CB8AC3E}">
        <p14:creationId xmlns:p14="http://schemas.microsoft.com/office/powerpoint/2010/main" val="4118660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6952" y="540852"/>
            <a:ext cx="11225048" cy="6228776"/>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856326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a:t>
            </a:r>
            <a:r>
              <a:rPr lang="en-US" dirty="0" smtClean="0"/>
              <a:t>Management, </a:t>
            </a:r>
            <a:r>
              <a:rPr lang="en-US" dirty="0"/>
              <a:t>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1383047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7776</TotalTime>
  <Words>3060</Words>
  <Application>Microsoft Office PowerPoint</Application>
  <PresentationFormat>Widescreen</PresentationFormat>
  <Paragraphs>596</Paragraphs>
  <Slides>78</Slides>
  <Notes>45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Tahoma</vt:lpstr>
      <vt:lpstr>Wingdings</vt:lpstr>
      <vt:lpstr>Office Theme</vt:lpstr>
      <vt:lpstr>Notes and TODO:</vt:lpstr>
      <vt:lpstr>A Tale of Two Clouds</vt:lpstr>
      <vt:lpstr>Andrew Siemer</vt:lpstr>
      <vt:lpstr>PowerPoint Presentation</vt:lpstr>
      <vt:lpstr>PowerPoint Presentation</vt:lpstr>
      <vt:lpstr>PowerPoint Presentation</vt:lpstr>
      <vt:lpstr>Introduction</vt:lpstr>
      <vt:lpstr>Introduction</vt:lpstr>
      <vt:lpstr>Introduction</vt:lpstr>
      <vt:lpstr>Quick Caveats</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How does Azure and AWS fit?</vt:lpstr>
      <vt:lpstr>Azure in a box just released!</vt:lpstr>
      <vt:lpstr>Now lets look into the details</vt:lpstr>
      <vt:lpstr>Compute</vt:lpstr>
      <vt:lpstr>Compute</vt:lpstr>
      <vt:lpstr>Compute</vt:lpstr>
      <vt:lpstr>Compute</vt:lpstr>
      <vt:lpstr>Compute</vt:lpstr>
      <vt:lpstr>Compute</vt:lpstr>
      <vt:lpstr>Deployment, Management, Automation</vt:lpstr>
      <vt:lpstr>Deploy, Manage, Automate</vt:lpstr>
      <vt:lpstr>Deploy, Manage, Automate</vt:lpstr>
      <vt:lpstr>Deploy, Manage, Automate</vt:lpstr>
      <vt:lpstr>Deploy, Manage, Automate</vt:lpstr>
      <vt:lpstr>Storage</vt:lpstr>
      <vt:lpstr>Storage</vt:lpstr>
      <vt:lpstr>Storage</vt:lpstr>
      <vt:lpstr>Storage</vt:lpstr>
      <vt:lpstr>Storage</vt:lpstr>
      <vt:lpstr>Storage</vt:lpstr>
      <vt:lpstr>Storage</vt:lpstr>
      <vt:lpstr>Storage</vt:lpstr>
      <vt:lpstr>Storage</vt:lpstr>
      <vt:lpstr>Messaging</vt:lpstr>
      <vt:lpstr>Messaging</vt:lpstr>
      <vt:lpstr>Messaging</vt:lpstr>
      <vt:lpstr>Messaging</vt:lpstr>
      <vt:lpstr>Messaging</vt:lpstr>
      <vt:lpstr>Networking</vt:lpstr>
      <vt:lpstr>Cloud Infrastructure</vt:lpstr>
      <vt:lpstr>On-prem Infrastructure</vt:lpstr>
      <vt:lpstr>On-prem Infrastructure</vt:lpstr>
      <vt:lpstr>Locations</vt:lpstr>
      <vt:lpstr>Locations</vt:lpstr>
      <vt:lpstr>Email</vt:lpstr>
      <vt:lpstr>Email</vt:lpstr>
      <vt:lpstr>Email</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Operating System &amp;  Data Transfer</vt:lpstr>
      <vt:lpstr>OS &amp; Data</vt:lpstr>
      <vt:lpstr>OS &amp; Data</vt:lpstr>
      <vt:lpstr>OS &amp; Data</vt:lpstr>
      <vt:lpstr>OS &amp; Data</vt:lpstr>
      <vt:lpstr>Development Languages &amp; Runtime Support</vt:lpstr>
      <vt:lpstr>Languages &amp; Runtimes</vt:lpstr>
      <vt:lpstr>Languages &amp; Runtimes</vt:lpstr>
      <vt:lpstr>Languages &amp; Runtimes</vt:lpstr>
      <vt:lpstr>Languages &amp; Runtimes</vt:lpstr>
      <vt:lpstr>Languages &amp; Runtimes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141</cp:revision>
  <dcterms:created xsi:type="dcterms:W3CDTF">2014-10-22T01:54:41Z</dcterms:created>
  <dcterms:modified xsi:type="dcterms:W3CDTF">2014-11-13T17:29:23Z</dcterms:modified>
</cp:coreProperties>
</file>